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59"/>
  </p:notesMasterIdLst>
  <p:sldIdLst>
    <p:sldId id="256" r:id="rId2"/>
    <p:sldId id="264" r:id="rId3"/>
    <p:sldId id="265" r:id="rId4"/>
    <p:sldId id="269" r:id="rId5"/>
    <p:sldId id="273" r:id="rId6"/>
    <p:sldId id="274" r:id="rId7"/>
    <p:sldId id="275" r:id="rId8"/>
    <p:sldId id="284" r:id="rId9"/>
    <p:sldId id="373" r:id="rId10"/>
    <p:sldId id="260" r:id="rId11"/>
    <p:sldId id="262" r:id="rId12"/>
    <p:sldId id="261" r:id="rId13"/>
    <p:sldId id="374" r:id="rId14"/>
    <p:sldId id="289" r:id="rId15"/>
    <p:sldId id="381" r:id="rId16"/>
    <p:sldId id="382" r:id="rId17"/>
    <p:sldId id="383" r:id="rId18"/>
    <p:sldId id="267" r:id="rId19"/>
    <p:sldId id="268" r:id="rId20"/>
    <p:sldId id="286" r:id="rId21"/>
    <p:sldId id="287" r:id="rId22"/>
    <p:sldId id="271" r:id="rId23"/>
    <p:sldId id="258" r:id="rId24"/>
    <p:sldId id="288" r:id="rId25"/>
    <p:sldId id="386" r:id="rId26"/>
    <p:sldId id="291" r:id="rId27"/>
    <p:sldId id="304" r:id="rId28"/>
    <p:sldId id="319" r:id="rId29"/>
    <p:sldId id="259" r:id="rId30"/>
    <p:sldId id="307" r:id="rId31"/>
    <p:sldId id="328" r:id="rId32"/>
    <p:sldId id="311" r:id="rId33"/>
    <p:sldId id="389" r:id="rId34"/>
    <p:sldId id="335" r:id="rId35"/>
    <p:sldId id="391" r:id="rId36"/>
    <p:sldId id="331" r:id="rId37"/>
    <p:sldId id="332" r:id="rId38"/>
    <p:sldId id="333" r:id="rId39"/>
    <p:sldId id="336" r:id="rId40"/>
    <p:sldId id="337" r:id="rId41"/>
    <p:sldId id="338" r:id="rId42"/>
    <p:sldId id="348" r:id="rId43"/>
    <p:sldId id="393" r:id="rId44"/>
    <p:sldId id="349" r:id="rId45"/>
    <p:sldId id="353" r:id="rId46"/>
    <p:sldId id="350" r:id="rId47"/>
    <p:sldId id="352" r:id="rId48"/>
    <p:sldId id="354" r:id="rId49"/>
    <p:sldId id="355" r:id="rId50"/>
    <p:sldId id="358" r:id="rId51"/>
    <p:sldId id="359" r:id="rId52"/>
    <p:sldId id="360" r:id="rId53"/>
    <p:sldId id="357" r:id="rId54"/>
    <p:sldId id="362" r:id="rId55"/>
    <p:sldId id="361" r:id="rId56"/>
    <p:sldId id="363" r:id="rId57"/>
    <p:sldId id="28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B107FC-D314-9141-941F-61A12D091594}">
          <p14:sldIdLst>
            <p14:sldId id="256"/>
            <p14:sldId id="264"/>
            <p14:sldId id="265"/>
            <p14:sldId id="269"/>
            <p14:sldId id="273"/>
            <p14:sldId id="274"/>
            <p14:sldId id="275"/>
            <p14:sldId id="284"/>
            <p14:sldId id="373"/>
            <p14:sldId id="260"/>
            <p14:sldId id="262"/>
            <p14:sldId id="261"/>
            <p14:sldId id="374"/>
            <p14:sldId id="289"/>
            <p14:sldId id="381"/>
            <p14:sldId id="382"/>
            <p14:sldId id="383"/>
            <p14:sldId id="267"/>
            <p14:sldId id="268"/>
            <p14:sldId id="286"/>
            <p14:sldId id="287"/>
            <p14:sldId id="271"/>
            <p14:sldId id="258"/>
            <p14:sldId id="288"/>
            <p14:sldId id="386"/>
            <p14:sldId id="291"/>
            <p14:sldId id="304"/>
            <p14:sldId id="319"/>
            <p14:sldId id="259"/>
            <p14:sldId id="307"/>
            <p14:sldId id="328"/>
            <p14:sldId id="311"/>
            <p14:sldId id="389"/>
            <p14:sldId id="335"/>
            <p14:sldId id="391"/>
            <p14:sldId id="331"/>
            <p14:sldId id="332"/>
            <p14:sldId id="333"/>
            <p14:sldId id="336"/>
            <p14:sldId id="337"/>
            <p14:sldId id="338"/>
            <p14:sldId id="348"/>
            <p14:sldId id="393"/>
            <p14:sldId id="349"/>
            <p14:sldId id="353"/>
            <p14:sldId id="350"/>
            <p14:sldId id="352"/>
            <p14:sldId id="354"/>
            <p14:sldId id="355"/>
            <p14:sldId id="358"/>
            <p14:sldId id="359"/>
            <p14:sldId id="360"/>
            <p14:sldId id="357"/>
            <p14:sldId id="362"/>
            <p14:sldId id="361"/>
            <p14:sldId id="363"/>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1BA70D-F55C-4223-A7E1-95B389E80317}"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2193A1CC-8BCA-43FD-B470-BB32309D2A0C}">
      <dgm:prSet/>
      <dgm:spPr/>
      <dgm:t>
        <a:bodyPr/>
        <a:lstStyle/>
        <a:p>
          <a:r>
            <a:rPr lang="en-US"/>
            <a:t>Tokenization</a:t>
          </a:r>
        </a:p>
      </dgm:t>
    </dgm:pt>
    <dgm:pt modelId="{538A15CB-5581-4EDD-A0EE-89A6043C094F}" type="parTrans" cxnId="{CE126BB0-6C48-4C0F-825A-20AE3A383011}">
      <dgm:prSet/>
      <dgm:spPr/>
      <dgm:t>
        <a:bodyPr/>
        <a:lstStyle/>
        <a:p>
          <a:endParaRPr lang="en-US"/>
        </a:p>
      </dgm:t>
    </dgm:pt>
    <dgm:pt modelId="{F6A35C32-43A0-4D5E-968A-E47E7E83CE60}" type="sibTrans" cxnId="{CE126BB0-6C48-4C0F-825A-20AE3A383011}">
      <dgm:prSet/>
      <dgm:spPr/>
      <dgm:t>
        <a:bodyPr/>
        <a:lstStyle/>
        <a:p>
          <a:endParaRPr lang="en-US"/>
        </a:p>
      </dgm:t>
    </dgm:pt>
    <dgm:pt modelId="{4888432B-5DCE-437F-875A-FA17ADE276F2}">
      <dgm:prSet/>
      <dgm:spPr/>
      <dgm:t>
        <a:bodyPr/>
        <a:lstStyle/>
        <a:p>
          <a:r>
            <a:rPr lang="en-US"/>
            <a:t>Vocabulary Creation</a:t>
          </a:r>
        </a:p>
      </dgm:t>
    </dgm:pt>
    <dgm:pt modelId="{D827DC3B-057C-456A-84CA-D429E42FF0A6}" type="parTrans" cxnId="{9A370C52-1834-4C58-BBE6-E0F9374F34F1}">
      <dgm:prSet/>
      <dgm:spPr/>
      <dgm:t>
        <a:bodyPr/>
        <a:lstStyle/>
        <a:p>
          <a:endParaRPr lang="en-US"/>
        </a:p>
      </dgm:t>
    </dgm:pt>
    <dgm:pt modelId="{AC1138CF-498D-4966-90FD-E86261AA9AD2}" type="sibTrans" cxnId="{9A370C52-1834-4C58-BBE6-E0F9374F34F1}">
      <dgm:prSet/>
      <dgm:spPr/>
      <dgm:t>
        <a:bodyPr/>
        <a:lstStyle/>
        <a:p>
          <a:endParaRPr lang="en-US"/>
        </a:p>
      </dgm:t>
    </dgm:pt>
    <dgm:pt modelId="{8F9CD2F6-A875-4D91-9009-1FE5E658FAFD}">
      <dgm:prSet/>
      <dgm:spPr/>
      <dgm:t>
        <a:bodyPr/>
        <a:lstStyle/>
        <a:p>
          <a:r>
            <a:rPr lang="en-US"/>
            <a:t>Vectorization</a:t>
          </a:r>
        </a:p>
      </dgm:t>
    </dgm:pt>
    <dgm:pt modelId="{5FEBF298-EE1F-4A4C-A45F-86FC87F8D322}" type="parTrans" cxnId="{EB9DE43E-01A9-40D5-B247-3D394AA04DF2}">
      <dgm:prSet/>
      <dgm:spPr/>
      <dgm:t>
        <a:bodyPr/>
        <a:lstStyle/>
        <a:p>
          <a:endParaRPr lang="en-US"/>
        </a:p>
      </dgm:t>
    </dgm:pt>
    <dgm:pt modelId="{AD9DBCB1-0512-4756-B0AE-62763E0CEECF}" type="sibTrans" cxnId="{EB9DE43E-01A9-40D5-B247-3D394AA04DF2}">
      <dgm:prSet/>
      <dgm:spPr/>
      <dgm:t>
        <a:bodyPr/>
        <a:lstStyle/>
        <a:p>
          <a:endParaRPr lang="en-US"/>
        </a:p>
      </dgm:t>
    </dgm:pt>
    <dgm:pt modelId="{588DCE11-B0D3-B345-99A6-6E68C8C4EA39}" type="pres">
      <dgm:prSet presAssocID="{301BA70D-F55C-4223-A7E1-95B389E80317}" presName="hierChild1" presStyleCnt="0">
        <dgm:presLayoutVars>
          <dgm:chPref val="1"/>
          <dgm:dir/>
          <dgm:animOne val="branch"/>
          <dgm:animLvl val="lvl"/>
          <dgm:resizeHandles/>
        </dgm:presLayoutVars>
      </dgm:prSet>
      <dgm:spPr/>
    </dgm:pt>
    <dgm:pt modelId="{7390AD06-B3FB-B74C-B94E-C1B839AF792F}" type="pres">
      <dgm:prSet presAssocID="{2193A1CC-8BCA-43FD-B470-BB32309D2A0C}" presName="hierRoot1" presStyleCnt="0"/>
      <dgm:spPr/>
    </dgm:pt>
    <dgm:pt modelId="{3BAA6E56-6DE5-AE4C-9EFB-EEBD9CCB07C1}" type="pres">
      <dgm:prSet presAssocID="{2193A1CC-8BCA-43FD-B470-BB32309D2A0C}" presName="composite" presStyleCnt="0"/>
      <dgm:spPr/>
    </dgm:pt>
    <dgm:pt modelId="{08C0CADE-9DAA-EE45-A12B-762331FAA315}" type="pres">
      <dgm:prSet presAssocID="{2193A1CC-8BCA-43FD-B470-BB32309D2A0C}" presName="background" presStyleLbl="node0" presStyleIdx="0" presStyleCnt="3"/>
      <dgm:spPr/>
    </dgm:pt>
    <dgm:pt modelId="{D1060D87-6355-6F40-BED6-B5CCB1037DDB}" type="pres">
      <dgm:prSet presAssocID="{2193A1CC-8BCA-43FD-B470-BB32309D2A0C}" presName="text" presStyleLbl="fgAcc0" presStyleIdx="0" presStyleCnt="3">
        <dgm:presLayoutVars>
          <dgm:chPref val="3"/>
        </dgm:presLayoutVars>
      </dgm:prSet>
      <dgm:spPr/>
    </dgm:pt>
    <dgm:pt modelId="{663DE377-2BE7-5E4E-8743-B7EC2FF42DBA}" type="pres">
      <dgm:prSet presAssocID="{2193A1CC-8BCA-43FD-B470-BB32309D2A0C}" presName="hierChild2" presStyleCnt="0"/>
      <dgm:spPr/>
    </dgm:pt>
    <dgm:pt modelId="{634C220F-D23F-6B46-88E2-ECC87A55C91E}" type="pres">
      <dgm:prSet presAssocID="{4888432B-5DCE-437F-875A-FA17ADE276F2}" presName="hierRoot1" presStyleCnt="0"/>
      <dgm:spPr/>
    </dgm:pt>
    <dgm:pt modelId="{9458AF5D-5243-5348-98D5-FB85CE8970C1}" type="pres">
      <dgm:prSet presAssocID="{4888432B-5DCE-437F-875A-FA17ADE276F2}" presName="composite" presStyleCnt="0"/>
      <dgm:spPr/>
    </dgm:pt>
    <dgm:pt modelId="{0D53648E-EC22-0C48-8E16-81FC098FEA0D}" type="pres">
      <dgm:prSet presAssocID="{4888432B-5DCE-437F-875A-FA17ADE276F2}" presName="background" presStyleLbl="node0" presStyleIdx="1" presStyleCnt="3"/>
      <dgm:spPr/>
    </dgm:pt>
    <dgm:pt modelId="{FA152B75-5073-364F-A83B-2C749186006D}" type="pres">
      <dgm:prSet presAssocID="{4888432B-5DCE-437F-875A-FA17ADE276F2}" presName="text" presStyleLbl="fgAcc0" presStyleIdx="1" presStyleCnt="3">
        <dgm:presLayoutVars>
          <dgm:chPref val="3"/>
        </dgm:presLayoutVars>
      </dgm:prSet>
      <dgm:spPr/>
    </dgm:pt>
    <dgm:pt modelId="{FA643930-96B1-7D43-B722-2892219B453F}" type="pres">
      <dgm:prSet presAssocID="{4888432B-5DCE-437F-875A-FA17ADE276F2}" presName="hierChild2" presStyleCnt="0"/>
      <dgm:spPr/>
    </dgm:pt>
    <dgm:pt modelId="{F10B3D97-29AD-E241-9993-4D7FEC45E79D}" type="pres">
      <dgm:prSet presAssocID="{8F9CD2F6-A875-4D91-9009-1FE5E658FAFD}" presName="hierRoot1" presStyleCnt="0"/>
      <dgm:spPr/>
    </dgm:pt>
    <dgm:pt modelId="{F63E136A-5A40-B14A-AAC2-26B17979334E}" type="pres">
      <dgm:prSet presAssocID="{8F9CD2F6-A875-4D91-9009-1FE5E658FAFD}" presName="composite" presStyleCnt="0"/>
      <dgm:spPr/>
    </dgm:pt>
    <dgm:pt modelId="{0AA0C844-8A16-7F49-9274-2DC17F5B34E7}" type="pres">
      <dgm:prSet presAssocID="{8F9CD2F6-A875-4D91-9009-1FE5E658FAFD}" presName="background" presStyleLbl="node0" presStyleIdx="2" presStyleCnt="3"/>
      <dgm:spPr/>
    </dgm:pt>
    <dgm:pt modelId="{943C1B27-D7EA-194F-9AB1-F72370690F67}" type="pres">
      <dgm:prSet presAssocID="{8F9CD2F6-A875-4D91-9009-1FE5E658FAFD}" presName="text" presStyleLbl="fgAcc0" presStyleIdx="2" presStyleCnt="3">
        <dgm:presLayoutVars>
          <dgm:chPref val="3"/>
        </dgm:presLayoutVars>
      </dgm:prSet>
      <dgm:spPr/>
    </dgm:pt>
    <dgm:pt modelId="{819714E3-D468-0546-9296-AC1382B7E1A1}" type="pres">
      <dgm:prSet presAssocID="{8F9CD2F6-A875-4D91-9009-1FE5E658FAFD}" presName="hierChild2" presStyleCnt="0"/>
      <dgm:spPr/>
    </dgm:pt>
  </dgm:ptLst>
  <dgm:cxnLst>
    <dgm:cxn modelId="{FF61981C-49A6-C541-86DF-3385D9BD3CFD}" type="presOf" srcId="{8F9CD2F6-A875-4D91-9009-1FE5E658FAFD}" destId="{943C1B27-D7EA-194F-9AB1-F72370690F67}" srcOrd="0" destOrd="0" presId="urn:microsoft.com/office/officeart/2005/8/layout/hierarchy1"/>
    <dgm:cxn modelId="{EB9DE43E-01A9-40D5-B247-3D394AA04DF2}" srcId="{301BA70D-F55C-4223-A7E1-95B389E80317}" destId="{8F9CD2F6-A875-4D91-9009-1FE5E658FAFD}" srcOrd="2" destOrd="0" parTransId="{5FEBF298-EE1F-4A4C-A45F-86FC87F8D322}" sibTransId="{AD9DBCB1-0512-4756-B0AE-62763E0CEECF}"/>
    <dgm:cxn modelId="{9A370C52-1834-4C58-BBE6-E0F9374F34F1}" srcId="{301BA70D-F55C-4223-A7E1-95B389E80317}" destId="{4888432B-5DCE-437F-875A-FA17ADE276F2}" srcOrd="1" destOrd="0" parTransId="{D827DC3B-057C-456A-84CA-D429E42FF0A6}" sibTransId="{AC1138CF-498D-4966-90FD-E86261AA9AD2}"/>
    <dgm:cxn modelId="{CA5DA156-0006-7642-9783-9E32B1C7231C}" type="presOf" srcId="{4888432B-5DCE-437F-875A-FA17ADE276F2}" destId="{FA152B75-5073-364F-A83B-2C749186006D}" srcOrd="0" destOrd="0" presId="urn:microsoft.com/office/officeart/2005/8/layout/hierarchy1"/>
    <dgm:cxn modelId="{6426D46D-D7B8-7D43-A107-3ACC8A38933E}" type="presOf" srcId="{301BA70D-F55C-4223-A7E1-95B389E80317}" destId="{588DCE11-B0D3-B345-99A6-6E68C8C4EA39}" srcOrd="0" destOrd="0" presId="urn:microsoft.com/office/officeart/2005/8/layout/hierarchy1"/>
    <dgm:cxn modelId="{CE126BB0-6C48-4C0F-825A-20AE3A383011}" srcId="{301BA70D-F55C-4223-A7E1-95B389E80317}" destId="{2193A1CC-8BCA-43FD-B470-BB32309D2A0C}" srcOrd="0" destOrd="0" parTransId="{538A15CB-5581-4EDD-A0EE-89A6043C094F}" sibTransId="{F6A35C32-43A0-4D5E-968A-E47E7E83CE60}"/>
    <dgm:cxn modelId="{BF23EDB9-B4FB-A84B-A9F4-B7770222CFB0}" type="presOf" srcId="{2193A1CC-8BCA-43FD-B470-BB32309D2A0C}" destId="{D1060D87-6355-6F40-BED6-B5CCB1037DDB}" srcOrd="0" destOrd="0" presId="urn:microsoft.com/office/officeart/2005/8/layout/hierarchy1"/>
    <dgm:cxn modelId="{447F0A50-DCF6-A842-8C23-68BE8B0DF465}" type="presParOf" srcId="{588DCE11-B0D3-B345-99A6-6E68C8C4EA39}" destId="{7390AD06-B3FB-B74C-B94E-C1B839AF792F}" srcOrd="0" destOrd="0" presId="urn:microsoft.com/office/officeart/2005/8/layout/hierarchy1"/>
    <dgm:cxn modelId="{414658CD-4E25-4343-99FD-5D0C366FF0BC}" type="presParOf" srcId="{7390AD06-B3FB-B74C-B94E-C1B839AF792F}" destId="{3BAA6E56-6DE5-AE4C-9EFB-EEBD9CCB07C1}" srcOrd="0" destOrd="0" presId="urn:microsoft.com/office/officeart/2005/8/layout/hierarchy1"/>
    <dgm:cxn modelId="{282CAF59-BC50-FB4A-A2BD-66C423BCC8D8}" type="presParOf" srcId="{3BAA6E56-6DE5-AE4C-9EFB-EEBD9CCB07C1}" destId="{08C0CADE-9DAA-EE45-A12B-762331FAA315}" srcOrd="0" destOrd="0" presId="urn:microsoft.com/office/officeart/2005/8/layout/hierarchy1"/>
    <dgm:cxn modelId="{87F50B78-C173-BF46-8D3C-63ED4C4FE5BC}" type="presParOf" srcId="{3BAA6E56-6DE5-AE4C-9EFB-EEBD9CCB07C1}" destId="{D1060D87-6355-6F40-BED6-B5CCB1037DDB}" srcOrd="1" destOrd="0" presId="urn:microsoft.com/office/officeart/2005/8/layout/hierarchy1"/>
    <dgm:cxn modelId="{BD9C06A3-707A-6844-A524-C4D973AD5C7D}" type="presParOf" srcId="{7390AD06-B3FB-B74C-B94E-C1B839AF792F}" destId="{663DE377-2BE7-5E4E-8743-B7EC2FF42DBA}" srcOrd="1" destOrd="0" presId="urn:microsoft.com/office/officeart/2005/8/layout/hierarchy1"/>
    <dgm:cxn modelId="{5BCE00F3-C771-3344-BDE8-60CB8BDACB2F}" type="presParOf" srcId="{588DCE11-B0D3-B345-99A6-6E68C8C4EA39}" destId="{634C220F-D23F-6B46-88E2-ECC87A55C91E}" srcOrd="1" destOrd="0" presId="urn:microsoft.com/office/officeart/2005/8/layout/hierarchy1"/>
    <dgm:cxn modelId="{577700E6-9D67-2648-9B63-EDBDE3806C39}" type="presParOf" srcId="{634C220F-D23F-6B46-88E2-ECC87A55C91E}" destId="{9458AF5D-5243-5348-98D5-FB85CE8970C1}" srcOrd="0" destOrd="0" presId="urn:microsoft.com/office/officeart/2005/8/layout/hierarchy1"/>
    <dgm:cxn modelId="{D3BC82B0-4542-3B4A-A778-3D73E67B08F6}" type="presParOf" srcId="{9458AF5D-5243-5348-98D5-FB85CE8970C1}" destId="{0D53648E-EC22-0C48-8E16-81FC098FEA0D}" srcOrd="0" destOrd="0" presId="urn:microsoft.com/office/officeart/2005/8/layout/hierarchy1"/>
    <dgm:cxn modelId="{2314D528-17D0-BD4F-8446-62DE53899B36}" type="presParOf" srcId="{9458AF5D-5243-5348-98D5-FB85CE8970C1}" destId="{FA152B75-5073-364F-A83B-2C749186006D}" srcOrd="1" destOrd="0" presId="urn:microsoft.com/office/officeart/2005/8/layout/hierarchy1"/>
    <dgm:cxn modelId="{63D9A3E8-F966-2948-BF7F-E7790DF53C05}" type="presParOf" srcId="{634C220F-D23F-6B46-88E2-ECC87A55C91E}" destId="{FA643930-96B1-7D43-B722-2892219B453F}" srcOrd="1" destOrd="0" presId="urn:microsoft.com/office/officeart/2005/8/layout/hierarchy1"/>
    <dgm:cxn modelId="{52FFCD2F-246E-2D4D-84D6-CD481F06BD1C}" type="presParOf" srcId="{588DCE11-B0D3-B345-99A6-6E68C8C4EA39}" destId="{F10B3D97-29AD-E241-9993-4D7FEC45E79D}" srcOrd="2" destOrd="0" presId="urn:microsoft.com/office/officeart/2005/8/layout/hierarchy1"/>
    <dgm:cxn modelId="{A24E7F43-BF17-2D4E-BFDF-D1B9644ADA47}" type="presParOf" srcId="{F10B3D97-29AD-E241-9993-4D7FEC45E79D}" destId="{F63E136A-5A40-B14A-AAC2-26B17979334E}" srcOrd="0" destOrd="0" presId="urn:microsoft.com/office/officeart/2005/8/layout/hierarchy1"/>
    <dgm:cxn modelId="{A69C71C2-7F0F-5E47-BC6F-DC9845CCDD02}" type="presParOf" srcId="{F63E136A-5A40-B14A-AAC2-26B17979334E}" destId="{0AA0C844-8A16-7F49-9274-2DC17F5B34E7}" srcOrd="0" destOrd="0" presId="urn:microsoft.com/office/officeart/2005/8/layout/hierarchy1"/>
    <dgm:cxn modelId="{F008946B-D12C-FA47-A0E2-CB8ADF636EB1}" type="presParOf" srcId="{F63E136A-5A40-B14A-AAC2-26B17979334E}" destId="{943C1B27-D7EA-194F-9AB1-F72370690F67}" srcOrd="1" destOrd="0" presId="urn:microsoft.com/office/officeart/2005/8/layout/hierarchy1"/>
    <dgm:cxn modelId="{8B3F58B5-7728-8949-B96B-DF9C7E564347}" type="presParOf" srcId="{F10B3D97-29AD-E241-9993-4D7FEC45E79D}" destId="{819714E3-D468-0546-9296-AC1382B7E1A1}"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C0CADE-9DAA-EE45-A12B-762331FAA315}">
      <dsp:nvSpPr>
        <dsp:cNvPr id="0" name=""/>
        <dsp:cNvSpPr/>
      </dsp:nvSpPr>
      <dsp:spPr>
        <a:xfrm>
          <a:off x="0" y="550107"/>
          <a:ext cx="2919561" cy="1853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060D87-6355-6F40-BED6-B5CCB1037DDB}">
      <dsp:nvSpPr>
        <dsp:cNvPr id="0" name=""/>
        <dsp:cNvSpPr/>
      </dsp:nvSpPr>
      <dsp:spPr>
        <a:xfrm>
          <a:off x="324395" y="858283"/>
          <a:ext cx="2919561" cy="18539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Tokenization</a:t>
          </a:r>
        </a:p>
      </dsp:txBody>
      <dsp:txXfrm>
        <a:off x="378694" y="912582"/>
        <a:ext cx="2810963" cy="1745323"/>
      </dsp:txXfrm>
    </dsp:sp>
    <dsp:sp modelId="{0D53648E-EC22-0C48-8E16-81FC098FEA0D}">
      <dsp:nvSpPr>
        <dsp:cNvPr id="0" name=""/>
        <dsp:cNvSpPr/>
      </dsp:nvSpPr>
      <dsp:spPr>
        <a:xfrm>
          <a:off x="3568352" y="550107"/>
          <a:ext cx="2919561" cy="1853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152B75-5073-364F-A83B-2C749186006D}">
      <dsp:nvSpPr>
        <dsp:cNvPr id="0" name=""/>
        <dsp:cNvSpPr/>
      </dsp:nvSpPr>
      <dsp:spPr>
        <a:xfrm>
          <a:off x="3892748" y="858283"/>
          <a:ext cx="2919561" cy="18539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Vocabulary Creation</a:t>
          </a:r>
        </a:p>
      </dsp:txBody>
      <dsp:txXfrm>
        <a:off x="3947047" y="912582"/>
        <a:ext cx="2810963" cy="1745323"/>
      </dsp:txXfrm>
    </dsp:sp>
    <dsp:sp modelId="{0AA0C844-8A16-7F49-9274-2DC17F5B34E7}">
      <dsp:nvSpPr>
        <dsp:cNvPr id="0" name=""/>
        <dsp:cNvSpPr/>
      </dsp:nvSpPr>
      <dsp:spPr>
        <a:xfrm>
          <a:off x="7136705" y="550107"/>
          <a:ext cx="2919561" cy="1853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3C1B27-D7EA-194F-9AB1-F72370690F67}">
      <dsp:nvSpPr>
        <dsp:cNvPr id="0" name=""/>
        <dsp:cNvSpPr/>
      </dsp:nvSpPr>
      <dsp:spPr>
        <a:xfrm>
          <a:off x="7461101" y="858283"/>
          <a:ext cx="2919561" cy="185392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Vectorization</a:t>
          </a:r>
        </a:p>
      </dsp:txBody>
      <dsp:txXfrm>
        <a:off x="7515400" y="912582"/>
        <a:ext cx="2810963" cy="174532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0E1B9-B17B-624E-94EC-5F45F873BCAA}"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6A1E2-B012-BB4E-988E-41ECE0055A2B}" type="slidenum">
              <a:rPr lang="en-US" smtClean="0"/>
              <a:t>‹#›</a:t>
            </a:fld>
            <a:endParaRPr lang="en-US"/>
          </a:p>
        </p:txBody>
      </p:sp>
    </p:spTree>
    <p:extLst>
      <p:ext uri="{BB962C8B-B14F-4D97-AF65-F5344CB8AC3E}">
        <p14:creationId xmlns:p14="http://schemas.microsoft.com/office/powerpoint/2010/main" val="1644964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14</a:t>
            </a:fld>
            <a:endParaRPr lang="en-US"/>
          </a:p>
        </p:txBody>
      </p:sp>
    </p:spTree>
    <p:extLst>
      <p:ext uri="{BB962C8B-B14F-4D97-AF65-F5344CB8AC3E}">
        <p14:creationId xmlns:p14="http://schemas.microsoft.com/office/powerpoint/2010/main" val="323772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16</a:t>
            </a:fld>
            <a:endParaRPr lang="en-US"/>
          </a:p>
        </p:txBody>
      </p:sp>
    </p:spTree>
    <p:extLst>
      <p:ext uri="{BB962C8B-B14F-4D97-AF65-F5344CB8AC3E}">
        <p14:creationId xmlns:p14="http://schemas.microsoft.com/office/powerpoint/2010/main" val="787214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20</a:t>
            </a:fld>
            <a:endParaRPr lang="en-US"/>
          </a:p>
        </p:txBody>
      </p:sp>
    </p:spTree>
    <p:extLst>
      <p:ext uri="{BB962C8B-B14F-4D97-AF65-F5344CB8AC3E}">
        <p14:creationId xmlns:p14="http://schemas.microsoft.com/office/powerpoint/2010/main" val="256363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12/7/23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12/7/23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1349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12/7/23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12/7/23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8466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12/7/23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12/7/23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67899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12/7/23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2900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12/7/23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2966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12/7/23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19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12/7/23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1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12/7/23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12/7/23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869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Abstract design of flower petals in pastel">
            <a:extLst>
              <a:ext uri="{FF2B5EF4-FFF2-40B4-BE49-F238E27FC236}">
                <a16:creationId xmlns:a16="http://schemas.microsoft.com/office/drawing/2014/main" id="{D2A2B02F-762B-D9BF-5015-3AC3A47CA563}"/>
              </a:ext>
            </a:extLst>
          </p:cNvPr>
          <p:cNvPicPr>
            <a:picLocks noChangeAspect="1"/>
          </p:cNvPicPr>
          <p:nvPr/>
        </p:nvPicPr>
        <p:blipFill rotWithShape="1">
          <a:blip r:embed="rId2"/>
          <a:srcRect t="43175"/>
          <a:stretch/>
        </p:blipFill>
        <p:spPr>
          <a:xfrm>
            <a:off x="20" y="10"/>
            <a:ext cx="12191979" cy="4537867"/>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922C0C-CFA9-6E75-75AB-8A4245B62847}"/>
              </a:ext>
            </a:extLst>
          </p:cNvPr>
          <p:cNvSpPr>
            <a:spLocks noGrp="1"/>
          </p:cNvSpPr>
          <p:nvPr>
            <p:ph type="ctrTitle"/>
          </p:nvPr>
        </p:nvSpPr>
        <p:spPr>
          <a:xfrm>
            <a:off x="589558" y="4831307"/>
            <a:ext cx="5474257" cy="1815151"/>
          </a:xfrm>
        </p:spPr>
        <p:txBody>
          <a:bodyPr anchor="ctr">
            <a:normAutofit/>
          </a:bodyPr>
          <a:lstStyle/>
          <a:p>
            <a:r>
              <a:rPr lang="en-US" sz="3600" dirty="0"/>
              <a:t>Natural Language Processing</a:t>
            </a:r>
          </a:p>
        </p:txBody>
      </p:sp>
      <p:sp>
        <p:nvSpPr>
          <p:cNvPr id="3" name="Subtitle 2">
            <a:extLst>
              <a:ext uri="{FF2B5EF4-FFF2-40B4-BE49-F238E27FC236}">
                <a16:creationId xmlns:a16="http://schemas.microsoft.com/office/drawing/2014/main" id="{9D6F09E8-00B0-4DCF-451A-5A238BA31178}"/>
              </a:ext>
            </a:extLst>
          </p:cNvPr>
          <p:cNvSpPr>
            <a:spLocks noGrp="1"/>
          </p:cNvSpPr>
          <p:nvPr>
            <p:ph type="subTitle" idx="1"/>
          </p:nvPr>
        </p:nvSpPr>
        <p:spPr>
          <a:xfrm>
            <a:off x="6469039" y="4831306"/>
            <a:ext cx="4568128" cy="1815152"/>
          </a:xfrm>
        </p:spPr>
        <p:txBody>
          <a:bodyPr anchor="ctr">
            <a:normAutofit/>
          </a:bodyPr>
          <a:lstStyle/>
          <a:p>
            <a:r>
              <a:rPr lang="en-US"/>
              <a:t>Recitation Class</a:t>
            </a: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7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7871E-C065-5CF5-210D-539D3E524EF9}"/>
              </a:ext>
            </a:extLst>
          </p:cNvPr>
          <p:cNvSpPr>
            <a:spLocks noGrp="1"/>
          </p:cNvSpPr>
          <p:nvPr>
            <p:ph type="title"/>
          </p:nvPr>
        </p:nvSpPr>
        <p:spPr>
          <a:xfrm>
            <a:off x="761801" y="858983"/>
            <a:ext cx="9906799" cy="1161594"/>
          </a:xfrm>
        </p:spPr>
        <p:txBody>
          <a:bodyPr>
            <a:normAutofit/>
          </a:bodyPr>
          <a:lstStyle/>
          <a:p>
            <a:r>
              <a:rPr lang="en-US" b="1" i="0" dirty="0">
                <a:effectLst/>
                <a:latin typeface="Söhne"/>
              </a:rPr>
              <a:t>Co-Occurrence Matrix</a:t>
            </a:r>
            <a:endParaRPr lang="en-US" dirty="0"/>
          </a:p>
        </p:txBody>
      </p:sp>
      <p:sp>
        <p:nvSpPr>
          <p:cNvPr id="3" name="Content Placeholder 2">
            <a:extLst>
              <a:ext uri="{FF2B5EF4-FFF2-40B4-BE49-F238E27FC236}">
                <a16:creationId xmlns:a16="http://schemas.microsoft.com/office/drawing/2014/main" id="{5A0DC3A2-CBDD-D98D-6D4A-2E323B58F308}"/>
              </a:ext>
            </a:extLst>
          </p:cNvPr>
          <p:cNvSpPr>
            <a:spLocks noGrp="1"/>
          </p:cNvSpPr>
          <p:nvPr>
            <p:ph idx="1"/>
          </p:nvPr>
        </p:nvSpPr>
        <p:spPr>
          <a:xfrm>
            <a:off x="523844" y="2638498"/>
            <a:ext cx="10244495" cy="3601581"/>
          </a:xfrm>
        </p:spPr>
        <p:txBody>
          <a:bodyPr anchor="ctr">
            <a:normAutofit/>
          </a:bodyPr>
          <a:lstStyle/>
          <a:p>
            <a:pPr marL="285750" indent="-285750" algn="l">
              <a:buFont typeface="Arial" panose="020B0604020202020204" pitchFamily="34" charset="0"/>
              <a:buChar char="•"/>
            </a:pPr>
            <a:r>
              <a:rPr lang="en-US" sz="1800" b="0" i="0" dirty="0">
                <a:solidFill>
                  <a:srgbClr val="374151"/>
                </a:solidFill>
                <a:effectLst/>
                <a:latin typeface="Söhne"/>
              </a:rPr>
              <a:t>Rows represent target words.</a:t>
            </a:r>
          </a:p>
          <a:p>
            <a:pPr marL="285750" indent="-285750" algn="l">
              <a:buFont typeface="Arial" panose="020B0604020202020204" pitchFamily="34" charset="0"/>
              <a:buChar char="•"/>
            </a:pPr>
            <a:r>
              <a:rPr lang="en-US" sz="1800" b="0" i="0" dirty="0">
                <a:solidFill>
                  <a:srgbClr val="374151"/>
                </a:solidFill>
                <a:effectLst/>
                <a:latin typeface="Söhne"/>
              </a:rPr>
              <a:t>Columns represent context words.</a:t>
            </a:r>
          </a:p>
          <a:p>
            <a:pPr marL="285750" indent="-285750" algn="l">
              <a:buFont typeface="Arial" panose="020B0604020202020204" pitchFamily="34" charset="0"/>
              <a:buChar char="•"/>
            </a:pPr>
            <a:r>
              <a:rPr lang="en-US" sz="1800" b="0" i="0" dirty="0">
                <a:solidFill>
                  <a:srgbClr val="374151"/>
                </a:solidFill>
                <a:effectLst/>
                <a:latin typeface="Söhne"/>
              </a:rPr>
              <a:t>Cells contain the number of times a target word and a context word co-occur within a specified context window.</a:t>
            </a:r>
          </a:p>
          <a:p>
            <a:pPr>
              <a:lnSpc>
                <a:spcPct val="100000"/>
              </a:lnSpc>
            </a:pPr>
            <a:endParaRPr lang="en-US" sz="1800" dirty="0">
              <a:latin typeface="Söhne"/>
            </a:endParaRPr>
          </a:p>
        </p:txBody>
      </p:sp>
    </p:spTree>
    <p:extLst>
      <p:ext uri="{BB962C8B-B14F-4D97-AF65-F5344CB8AC3E}">
        <p14:creationId xmlns:p14="http://schemas.microsoft.com/office/powerpoint/2010/main" val="132736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B389-A994-AA80-09AC-A9D5D21D0123}"/>
              </a:ext>
            </a:extLst>
          </p:cNvPr>
          <p:cNvSpPr>
            <a:spLocks noGrp="1"/>
          </p:cNvSpPr>
          <p:nvPr>
            <p:ph type="title"/>
          </p:nvPr>
        </p:nvSpPr>
        <p:spPr>
          <a:xfrm>
            <a:off x="589558" y="293428"/>
            <a:ext cx="5474257" cy="1235225"/>
          </a:xfrm>
        </p:spPr>
        <p:txBody>
          <a:bodyPr vert="horz" lIns="91440" tIns="45720" rIns="91440" bIns="45720" rtlCol="0" anchor="ctr">
            <a:normAutofit/>
          </a:bodyPr>
          <a:lstStyle/>
          <a:p>
            <a:pPr>
              <a:lnSpc>
                <a:spcPct val="90000"/>
              </a:lnSpc>
            </a:pPr>
            <a:r>
              <a:rPr lang="en-US" sz="2500" b="0" i="0">
                <a:effectLst/>
              </a:rPr>
              <a:t>Example of Co-Occurrence matrix</a:t>
            </a:r>
            <a:br>
              <a:rPr lang="en-US" sz="2500" b="0" i="0">
                <a:effectLst/>
              </a:rPr>
            </a:br>
            <a:br>
              <a:rPr lang="en-US" sz="2500" b="0" i="0">
                <a:effectLst/>
              </a:rPr>
            </a:br>
            <a:endParaRPr lang="en-US" sz="2500"/>
          </a:p>
        </p:txBody>
      </p:sp>
      <p:sp>
        <p:nvSpPr>
          <p:cNvPr id="3" name="Content Placeholder 2">
            <a:extLst>
              <a:ext uri="{FF2B5EF4-FFF2-40B4-BE49-F238E27FC236}">
                <a16:creationId xmlns:a16="http://schemas.microsoft.com/office/drawing/2014/main" id="{326F7AC7-0B1F-E7B8-DA4D-2EDA3B0DD1FE}"/>
              </a:ext>
            </a:extLst>
          </p:cNvPr>
          <p:cNvSpPr>
            <a:spLocks noGrp="1"/>
          </p:cNvSpPr>
          <p:nvPr>
            <p:ph idx="1"/>
          </p:nvPr>
        </p:nvSpPr>
        <p:spPr>
          <a:xfrm>
            <a:off x="6469039" y="293427"/>
            <a:ext cx="4568128" cy="1235226"/>
          </a:xfrm>
        </p:spPr>
        <p:txBody>
          <a:bodyPr vert="horz" lIns="91440" tIns="45720" rIns="91440" bIns="45720" rtlCol="0" anchor="ctr">
            <a:normAutofit/>
          </a:bodyPr>
          <a:lstStyle/>
          <a:p>
            <a:pPr>
              <a:lnSpc>
                <a:spcPct val="100000"/>
              </a:lnSpc>
            </a:pPr>
            <a:r>
              <a:rPr lang="en-US" sz="1700" b="0" i="0">
                <a:effectLst/>
              </a:rPr>
              <a:t>Example corpus:</a:t>
            </a:r>
            <a:br>
              <a:rPr lang="en-US" sz="1700"/>
            </a:br>
            <a:r>
              <a:rPr lang="en-US" sz="1700" b="0" i="0">
                <a:effectLst/>
              </a:rPr>
              <a:t>• I like deep learning</a:t>
            </a:r>
            <a:br>
              <a:rPr lang="en-US" sz="1700"/>
            </a:br>
            <a:r>
              <a:rPr lang="en-US" sz="1700" b="0" i="0">
                <a:effectLst/>
              </a:rPr>
              <a:t>• I like NLP</a:t>
            </a:r>
            <a:br>
              <a:rPr lang="en-US" sz="1700"/>
            </a:br>
            <a:r>
              <a:rPr lang="en-US" sz="1700" b="0" i="0">
                <a:effectLst/>
              </a:rPr>
              <a:t>• I enjoy flying</a:t>
            </a:r>
            <a:endParaRPr lang="en-US" sz="1700"/>
          </a:p>
        </p:txBody>
      </p:sp>
      <p:pic>
        <p:nvPicPr>
          <p:cNvPr id="5" name="Picture 4" descr="A table with numbers and symbols&#10;&#10;Description automatically generated">
            <a:extLst>
              <a:ext uri="{FF2B5EF4-FFF2-40B4-BE49-F238E27FC236}">
                <a16:creationId xmlns:a16="http://schemas.microsoft.com/office/drawing/2014/main" id="{36C3C13B-5712-32DE-06A0-56342CADB0B7}"/>
              </a:ext>
            </a:extLst>
          </p:cNvPr>
          <p:cNvPicPr>
            <a:picLocks noChangeAspect="1"/>
          </p:cNvPicPr>
          <p:nvPr/>
        </p:nvPicPr>
        <p:blipFill>
          <a:blip r:embed="rId2"/>
          <a:stretch>
            <a:fillRect/>
          </a:stretch>
        </p:blipFill>
        <p:spPr>
          <a:xfrm>
            <a:off x="2218966" y="2375210"/>
            <a:ext cx="7753672" cy="3624841"/>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1254522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8F628-6C62-77FC-F0A2-9E5FA3BDED02}"/>
              </a:ext>
            </a:extLst>
          </p:cNvPr>
          <p:cNvSpPr>
            <a:spLocks noGrp="1"/>
          </p:cNvSpPr>
          <p:nvPr>
            <p:ph type="title"/>
          </p:nvPr>
        </p:nvSpPr>
        <p:spPr>
          <a:xfrm>
            <a:off x="427512" y="858982"/>
            <a:ext cx="9548797" cy="886691"/>
          </a:xfrm>
        </p:spPr>
        <p:txBody>
          <a:bodyPr>
            <a:normAutofit/>
          </a:bodyPr>
          <a:lstStyle/>
          <a:p>
            <a:r>
              <a:rPr lang="en-US" dirty="0"/>
              <a:t>Advantage of Glove</a:t>
            </a:r>
          </a:p>
        </p:txBody>
      </p:sp>
      <p:sp>
        <p:nvSpPr>
          <p:cNvPr id="3" name="Content Placeholder 2">
            <a:extLst>
              <a:ext uri="{FF2B5EF4-FFF2-40B4-BE49-F238E27FC236}">
                <a16:creationId xmlns:a16="http://schemas.microsoft.com/office/drawing/2014/main" id="{6339BF0E-0292-9985-20C3-C2AF0910A051}"/>
              </a:ext>
            </a:extLst>
          </p:cNvPr>
          <p:cNvSpPr>
            <a:spLocks noGrp="1"/>
          </p:cNvSpPr>
          <p:nvPr>
            <p:ph idx="1"/>
          </p:nvPr>
        </p:nvSpPr>
        <p:spPr>
          <a:xfrm>
            <a:off x="523844" y="2458192"/>
            <a:ext cx="10095505" cy="3553723"/>
          </a:xfrm>
        </p:spPr>
        <p:txBody>
          <a:bodyPr>
            <a:noAutofit/>
          </a:bodyPr>
          <a:lstStyle/>
          <a:p>
            <a:pPr marL="285750" indent="-285750" algn="l">
              <a:buFont typeface="Arial" panose="020B0604020202020204" pitchFamily="34" charset="0"/>
              <a:buChar char="•"/>
            </a:pPr>
            <a:r>
              <a:rPr lang="en-US" sz="1800" b="0" i="0" dirty="0">
                <a:solidFill>
                  <a:srgbClr val="374151"/>
                </a:solidFill>
                <a:effectLst/>
                <a:latin typeface="Söhne"/>
              </a:rPr>
              <a:t>Captures global word co-occurrence patterns.</a:t>
            </a:r>
          </a:p>
          <a:p>
            <a:pPr marL="285750" indent="-285750" algn="l">
              <a:buFont typeface="Arial" panose="020B0604020202020204" pitchFamily="34" charset="0"/>
              <a:buChar char="•"/>
            </a:pPr>
            <a:r>
              <a:rPr lang="en-US" sz="1800" b="0" i="0" dirty="0">
                <a:solidFill>
                  <a:srgbClr val="374151"/>
                </a:solidFill>
                <a:effectLst/>
                <a:latin typeface="Söhne"/>
              </a:rPr>
              <a:t>Produces meaningful word embeddings.</a:t>
            </a:r>
          </a:p>
          <a:p>
            <a:pPr marL="285750" indent="-285750" algn="l">
              <a:buFont typeface="Arial" panose="020B0604020202020204" pitchFamily="34" charset="0"/>
              <a:buChar char="•"/>
            </a:pPr>
            <a:r>
              <a:rPr lang="en-US" sz="1800" b="0" i="0" dirty="0">
                <a:solidFill>
                  <a:srgbClr val="374151"/>
                </a:solidFill>
                <a:effectLst/>
                <a:latin typeface="Söhne"/>
              </a:rPr>
              <a:t>Useful for various NLP tasks.</a:t>
            </a:r>
          </a:p>
          <a:p>
            <a:pPr algn="l">
              <a:buFont typeface="Arial" panose="020B0604020202020204" pitchFamily="34" charset="0"/>
              <a:buChar char="•"/>
            </a:pPr>
            <a:endParaRPr lang="en-US" sz="1600" dirty="0">
              <a:solidFill>
                <a:srgbClr val="374151"/>
              </a:solidFill>
              <a:latin typeface="Söhne"/>
            </a:endParaRPr>
          </a:p>
          <a:p>
            <a:pPr algn="l"/>
            <a:endParaRPr lang="en-US" sz="1600" b="0" i="0" dirty="0">
              <a:solidFill>
                <a:srgbClr val="374151"/>
              </a:solidFill>
              <a:effectLst/>
              <a:latin typeface="Söhne"/>
            </a:endParaRPr>
          </a:p>
        </p:txBody>
      </p:sp>
    </p:spTree>
    <p:extLst>
      <p:ext uri="{BB962C8B-B14F-4D97-AF65-F5344CB8AC3E}">
        <p14:creationId xmlns:p14="http://schemas.microsoft.com/office/powerpoint/2010/main" val="3132859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FC1-E3D8-569F-7501-577CEE3F963D}"/>
              </a:ext>
            </a:extLst>
          </p:cNvPr>
          <p:cNvSpPr>
            <a:spLocks noGrp="1"/>
          </p:cNvSpPr>
          <p:nvPr>
            <p:ph type="title"/>
          </p:nvPr>
        </p:nvSpPr>
        <p:spPr/>
        <p:txBody>
          <a:bodyPr/>
          <a:lstStyle/>
          <a:p>
            <a:r>
              <a:rPr lang="en-US" dirty="0"/>
              <a:t>Chain Rule</a:t>
            </a:r>
          </a:p>
        </p:txBody>
      </p:sp>
      <p:sp>
        <p:nvSpPr>
          <p:cNvPr id="3" name="Content Placeholder 2">
            <a:extLst>
              <a:ext uri="{FF2B5EF4-FFF2-40B4-BE49-F238E27FC236}">
                <a16:creationId xmlns:a16="http://schemas.microsoft.com/office/drawing/2014/main" id="{24E8B900-805E-E8CD-7B72-8B48E57D5506}"/>
              </a:ext>
            </a:extLst>
          </p:cNvPr>
          <p:cNvSpPr>
            <a:spLocks noGrp="1"/>
          </p:cNvSpPr>
          <p:nvPr>
            <p:ph idx="1"/>
          </p:nvPr>
        </p:nvSpPr>
        <p:spPr/>
        <p:txBody>
          <a:bodyPr/>
          <a:lstStyle/>
          <a:p>
            <a:pPr algn="l"/>
            <a:r>
              <a:rPr lang="en-US" b="0" i="0" dirty="0">
                <a:solidFill>
                  <a:srgbClr val="374151"/>
                </a:solidFill>
                <a:effectLst/>
                <a:latin typeface="Söhne"/>
              </a:rPr>
              <a:t>The chain rule is a fundamental concept in calculus that allows you to find the derivative of a composite function. It states that the derivative of the composition of two functions is the product of the derivative of the outer function and the derivative of the inner function.</a:t>
            </a:r>
          </a:p>
          <a:p>
            <a:pPr algn="l"/>
            <a:br>
              <a:rPr lang="en-US" b="0" i="0" dirty="0">
                <a:solidFill>
                  <a:srgbClr val="374151"/>
                </a:solidFill>
                <a:effectLst/>
                <a:latin typeface="Söhne"/>
              </a:rPr>
            </a:br>
            <a:endParaRPr lang="en-US" b="0" i="0" dirty="0">
              <a:solidFill>
                <a:srgbClr val="374151"/>
              </a:solidFill>
              <a:effectLst/>
              <a:latin typeface="Söhne"/>
            </a:endParaRPr>
          </a:p>
        </p:txBody>
      </p:sp>
      <p:pic>
        <p:nvPicPr>
          <p:cNvPr id="5" name="Picture 4">
            <a:extLst>
              <a:ext uri="{FF2B5EF4-FFF2-40B4-BE49-F238E27FC236}">
                <a16:creationId xmlns:a16="http://schemas.microsoft.com/office/drawing/2014/main" id="{1F27B8DD-21F9-1580-4542-A53301047960}"/>
              </a:ext>
            </a:extLst>
          </p:cNvPr>
          <p:cNvPicPr>
            <a:picLocks noChangeAspect="1"/>
          </p:cNvPicPr>
          <p:nvPr/>
        </p:nvPicPr>
        <p:blipFill>
          <a:blip r:embed="rId2"/>
          <a:stretch>
            <a:fillRect/>
          </a:stretch>
        </p:blipFill>
        <p:spPr>
          <a:xfrm>
            <a:off x="414338" y="4986336"/>
            <a:ext cx="10728036" cy="1252119"/>
          </a:xfrm>
          <a:prstGeom prst="rect">
            <a:avLst/>
          </a:prstGeom>
        </p:spPr>
      </p:pic>
    </p:spTree>
    <p:extLst>
      <p:ext uri="{BB962C8B-B14F-4D97-AF65-F5344CB8AC3E}">
        <p14:creationId xmlns:p14="http://schemas.microsoft.com/office/powerpoint/2010/main" val="4236146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B862-4202-C4F6-3B39-E38425CC14C9}"/>
              </a:ext>
            </a:extLst>
          </p:cNvPr>
          <p:cNvSpPr>
            <a:spLocks noGrp="1"/>
          </p:cNvSpPr>
          <p:nvPr>
            <p:ph type="title"/>
          </p:nvPr>
        </p:nvSpPr>
        <p:spPr>
          <a:xfrm>
            <a:off x="761801" y="-731518"/>
            <a:ext cx="10380573" cy="45719"/>
          </a:xfrm>
        </p:spPr>
        <p:txBody>
          <a:bodyPr>
            <a:normAutofit fontScale="90000"/>
          </a:bodyPr>
          <a:lstStyle/>
          <a:p>
            <a:endParaRPr lang="en-US" dirty="0"/>
          </a:p>
        </p:txBody>
      </p:sp>
      <p:pic>
        <p:nvPicPr>
          <p:cNvPr id="5" name="Content Placeholder 4" descr="A math equations on a white background&#10;&#10;Description automatically generated">
            <a:extLst>
              <a:ext uri="{FF2B5EF4-FFF2-40B4-BE49-F238E27FC236}">
                <a16:creationId xmlns:a16="http://schemas.microsoft.com/office/drawing/2014/main" id="{32C70F33-5B56-541D-A332-DBA985E30440}"/>
              </a:ext>
            </a:extLst>
          </p:cNvPr>
          <p:cNvPicPr>
            <a:picLocks noGrp="1" noChangeAspect="1"/>
          </p:cNvPicPr>
          <p:nvPr>
            <p:ph idx="1"/>
          </p:nvPr>
        </p:nvPicPr>
        <p:blipFill>
          <a:blip r:embed="rId3"/>
          <a:stretch>
            <a:fillRect/>
          </a:stretch>
        </p:blipFill>
        <p:spPr>
          <a:xfrm>
            <a:off x="-137159" y="1581763"/>
            <a:ext cx="2849880" cy="834707"/>
          </a:xfrm>
        </p:spPr>
      </p:pic>
      <p:pic>
        <p:nvPicPr>
          <p:cNvPr id="7" name="Picture 6" descr="A screenshot of a math problem&#10;&#10;Description automatically generated">
            <a:extLst>
              <a:ext uri="{FF2B5EF4-FFF2-40B4-BE49-F238E27FC236}">
                <a16:creationId xmlns:a16="http://schemas.microsoft.com/office/drawing/2014/main" id="{5F3B194C-C68A-E9FA-CFA2-B3790F7F78D0}"/>
              </a:ext>
            </a:extLst>
          </p:cNvPr>
          <p:cNvPicPr>
            <a:picLocks noChangeAspect="1"/>
          </p:cNvPicPr>
          <p:nvPr/>
        </p:nvPicPr>
        <p:blipFill>
          <a:blip r:embed="rId4"/>
          <a:stretch>
            <a:fillRect/>
          </a:stretch>
        </p:blipFill>
        <p:spPr>
          <a:xfrm>
            <a:off x="1920240" y="304798"/>
            <a:ext cx="10088880" cy="5646813"/>
          </a:xfrm>
          <a:prstGeom prst="rect">
            <a:avLst/>
          </a:prstGeom>
        </p:spPr>
      </p:pic>
    </p:spTree>
    <p:extLst>
      <p:ext uri="{BB962C8B-B14F-4D97-AF65-F5344CB8AC3E}">
        <p14:creationId xmlns:p14="http://schemas.microsoft.com/office/powerpoint/2010/main" val="259756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A00C-F876-FA49-ED4B-6E3217456383}"/>
              </a:ext>
            </a:extLst>
          </p:cNvPr>
          <p:cNvSpPr>
            <a:spLocks noGrp="1"/>
          </p:cNvSpPr>
          <p:nvPr>
            <p:ph type="title"/>
          </p:nvPr>
        </p:nvSpPr>
        <p:spPr>
          <a:xfrm>
            <a:off x="761802" y="384048"/>
            <a:ext cx="4889190" cy="2121408"/>
          </a:xfrm>
        </p:spPr>
        <p:txBody>
          <a:bodyPr anchor="ctr">
            <a:normAutofit/>
          </a:bodyPr>
          <a:lstStyle/>
          <a:p>
            <a:r>
              <a:rPr lang="en-US" sz="3600" b="1" i="0" dirty="0">
                <a:effectLst/>
                <a:latin typeface="Söhne"/>
              </a:rPr>
              <a:t>What is </a:t>
            </a:r>
            <a:r>
              <a:rPr lang="en-US" sz="3600" b="1" dirty="0">
                <a:latin typeface="Söhne"/>
              </a:rPr>
              <a:t>Language Model</a:t>
            </a:r>
            <a:r>
              <a:rPr lang="en-US" sz="3600" b="1" i="0" dirty="0">
                <a:effectLst/>
                <a:latin typeface="Söhne"/>
              </a:rPr>
              <a:t>?</a:t>
            </a:r>
            <a:br>
              <a:rPr lang="en-US" sz="3600" b="0" i="0" dirty="0">
                <a:effectLst/>
                <a:latin typeface="Söhne"/>
              </a:rPr>
            </a:br>
            <a:endParaRPr lang="en-US" sz="3600" dirty="0"/>
          </a:p>
        </p:txBody>
      </p:sp>
      <p:sp>
        <p:nvSpPr>
          <p:cNvPr id="18" name="Content Placeholder 2">
            <a:extLst>
              <a:ext uri="{FF2B5EF4-FFF2-40B4-BE49-F238E27FC236}">
                <a16:creationId xmlns:a16="http://schemas.microsoft.com/office/drawing/2014/main" id="{B5E0DAE6-B20B-2621-104B-454DEB136209}"/>
              </a:ext>
            </a:extLst>
          </p:cNvPr>
          <p:cNvSpPr>
            <a:spLocks noGrp="1"/>
          </p:cNvSpPr>
          <p:nvPr>
            <p:ph idx="1"/>
          </p:nvPr>
        </p:nvSpPr>
        <p:spPr>
          <a:xfrm>
            <a:off x="6236209" y="384048"/>
            <a:ext cx="4492286" cy="2121407"/>
          </a:xfrm>
        </p:spPr>
        <p:txBody>
          <a:bodyPr anchor="ctr">
            <a:normAutofit/>
          </a:bodyPr>
          <a:lstStyle/>
          <a:p>
            <a:pPr marL="457200" lvl="1"/>
            <a:endParaRPr lang="en-US" b="0" i="0">
              <a:effectLst/>
              <a:latin typeface="Söhne"/>
            </a:endParaRPr>
          </a:p>
          <a:p>
            <a:pPr marL="457200" lvl="1"/>
            <a:endParaRPr lang="en-US"/>
          </a:p>
        </p:txBody>
      </p:sp>
      <p:pic>
        <p:nvPicPr>
          <p:cNvPr id="4" name="Picture 3" descr="A white background with black text&#10;&#10;Description automatically generated">
            <a:extLst>
              <a:ext uri="{FF2B5EF4-FFF2-40B4-BE49-F238E27FC236}">
                <a16:creationId xmlns:a16="http://schemas.microsoft.com/office/drawing/2014/main" id="{76AC7EA5-B704-9C0E-A0A9-47EAD76320DD}"/>
              </a:ext>
            </a:extLst>
          </p:cNvPr>
          <p:cNvPicPr>
            <a:picLocks noChangeAspect="1"/>
          </p:cNvPicPr>
          <p:nvPr/>
        </p:nvPicPr>
        <p:blipFill>
          <a:blip r:embed="rId2"/>
          <a:stretch>
            <a:fillRect/>
          </a:stretch>
        </p:blipFill>
        <p:spPr>
          <a:xfrm>
            <a:off x="761802" y="3464657"/>
            <a:ext cx="10668003" cy="2213609"/>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3239752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AB389-A994-AA80-09AC-A9D5D21D0123}"/>
              </a:ext>
            </a:extLst>
          </p:cNvPr>
          <p:cNvSpPr>
            <a:spLocks noGrp="1"/>
          </p:cNvSpPr>
          <p:nvPr>
            <p:ph type="title"/>
          </p:nvPr>
        </p:nvSpPr>
        <p:spPr>
          <a:xfrm>
            <a:off x="589558" y="293428"/>
            <a:ext cx="5474257" cy="1235225"/>
          </a:xfrm>
        </p:spPr>
        <p:txBody>
          <a:bodyPr vert="horz" lIns="91440" tIns="45720" rIns="91440" bIns="45720" rtlCol="0" anchor="ctr">
            <a:noAutofit/>
          </a:bodyPr>
          <a:lstStyle/>
          <a:p>
            <a:pPr>
              <a:lnSpc>
                <a:spcPct val="90000"/>
              </a:lnSpc>
            </a:pPr>
            <a:br>
              <a:rPr lang="en-US" sz="2800" b="1" i="0" dirty="0">
                <a:solidFill>
                  <a:srgbClr val="374151"/>
                </a:solidFill>
                <a:effectLst/>
                <a:latin typeface="Söhne"/>
              </a:rPr>
            </a:br>
            <a:br>
              <a:rPr lang="en-US" sz="2800" b="1" i="0" dirty="0">
                <a:solidFill>
                  <a:srgbClr val="374151"/>
                </a:solidFill>
                <a:effectLst/>
                <a:latin typeface="Söhne"/>
              </a:rPr>
            </a:br>
            <a:r>
              <a:rPr lang="en-US" sz="2800" b="1" i="0" dirty="0">
                <a:solidFill>
                  <a:srgbClr val="374151"/>
                </a:solidFill>
                <a:effectLst/>
                <a:latin typeface="Söhne"/>
              </a:rPr>
              <a:t>Two common types of language models are:</a:t>
            </a:r>
            <a:br>
              <a:rPr lang="en-US" sz="2800" b="1" i="0" dirty="0">
                <a:solidFill>
                  <a:srgbClr val="374151"/>
                </a:solidFill>
                <a:effectLst/>
                <a:latin typeface="Söhne"/>
              </a:rPr>
            </a:br>
            <a:br>
              <a:rPr lang="en-US" sz="2800" b="1" i="0" dirty="0">
                <a:effectLst/>
              </a:rPr>
            </a:br>
            <a:br>
              <a:rPr lang="en-US" sz="2800" b="1" i="0" dirty="0">
                <a:effectLst/>
              </a:rPr>
            </a:br>
            <a:endParaRPr lang="en-US" sz="2800" b="1" dirty="0"/>
          </a:p>
        </p:txBody>
      </p:sp>
      <p:sp>
        <p:nvSpPr>
          <p:cNvPr id="3" name="Content Placeholder 2">
            <a:extLst>
              <a:ext uri="{FF2B5EF4-FFF2-40B4-BE49-F238E27FC236}">
                <a16:creationId xmlns:a16="http://schemas.microsoft.com/office/drawing/2014/main" id="{326F7AC7-0B1F-E7B8-DA4D-2EDA3B0DD1FE}"/>
              </a:ext>
            </a:extLst>
          </p:cNvPr>
          <p:cNvSpPr>
            <a:spLocks noGrp="1"/>
          </p:cNvSpPr>
          <p:nvPr>
            <p:ph idx="1"/>
          </p:nvPr>
        </p:nvSpPr>
        <p:spPr>
          <a:xfrm>
            <a:off x="6469039" y="293427"/>
            <a:ext cx="4568128" cy="1235226"/>
          </a:xfrm>
        </p:spPr>
        <p:txBody>
          <a:bodyPr vert="horz" lIns="91440" tIns="45720" rIns="91440" bIns="45720" rtlCol="0" anchor="ctr">
            <a:normAutofit/>
          </a:bodyPr>
          <a:lstStyle/>
          <a:p>
            <a:pPr>
              <a:lnSpc>
                <a:spcPct val="100000"/>
              </a:lnSpc>
            </a:pPr>
            <a:endParaRPr lang="en-US" sz="1700" dirty="0"/>
          </a:p>
        </p:txBody>
      </p:sp>
      <p:sp>
        <p:nvSpPr>
          <p:cNvPr id="4" name="TextBox 3">
            <a:extLst>
              <a:ext uri="{FF2B5EF4-FFF2-40B4-BE49-F238E27FC236}">
                <a16:creationId xmlns:a16="http://schemas.microsoft.com/office/drawing/2014/main" id="{0CD80DF1-6ED1-210F-277F-C253FE0DE7CB}"/>
              </a:ext>
            </a:extLst>
          </p:cNvPr>
          <p:cNvSpPr txBox="1"/>
          <p:nvPr/>
        </p:nvSpPr>
        <p:spPr>
          <a:xfrm>
            <a:off x="589558" y="1996440"/>
            <a:ext cx="10764242" cy="3139321"/>
          </a:xfrm>
          <a:prstGeom prst="rect">
            <a:avLst/>
          </a:prstGeom>
          <a:noFill/>
        </p:spPr>
        <p:txBody>
          <a:bodyPr wrap="square" rtlCol="0">
            <a:spAutoFit/>
          </a:bodyPr>
          <a:lstStyle/>
          <a:p>
            <a:pPr algn="l">
              <a:buFont typeface="Arial" panose="020B0604020202020204" pitchFamily="34" charset="0"/>
              <a:buChar char="•"/>
            </a:pPr>
            <a:r>
              <a:rPr lang="en-US" sz="2000" b="1" i="0" dirty="0">
                <a:solidFill>
                  <a:srgbClr val="374151"/>
                </a:solidFill>
                <a:effectLst/>
                <a:latin typeface="Söhne"/>
              </a:rPr>
              <a:t>N-Gram Models</a:t>
            </a:r>
            <a:r>
              <a:rPr lang="en-US" sz="2000" b="0" i="0" dirty="0">
                <a:solidFill>
                  <a:srgbClr val="374151"/>
                </a:solidFill>
                <a:effectLst/>
                <a:latin typeface="Söhne"/>
              </a:rPr>
              <a:t>: These models use statistics based on the occurrence of n-grams (sequences of 'n' consecutive words) to make predictions. For example, a bigram model considers pairs of consecutive words, and a trigram model considers sequences of three words.</a:t>
            </a:r>
          </a:p>
          <a:p>
            <a:pPr algn="l">
              <a:buFont typeface="Arial" panose="020B0604020202020204" pitchFamily="34" charset="0"/>
              <a:buChar char="•"/>
            </a:pPr>
            <a:endParaRPr lang="en-US" sz="2000" dirty="0">
              <a:solidFill>
                <a:srgbClr val="374151"/>
              </a:solidFill>
              <a:latin typeface="Söhne"/>
            </a:endParaRPr>
          </a:p>
          <a:p>
            <a:pPr algn="l"/>
            <a:endParaRPr lang="en-US" sz="2000" b="0" i="0" dirty="0">
              <a:solidFill>
                <a:srgbClr val="374151"/>
              </a:solidFill>
              <a:effectLst/>
              <a:latin typeface="Söhne"/>
            </a:endParaRPr>
          </a:p>
          <a:p>
            <a:pPr algn="l">
              <a:buFont typeface="Arial" panose="020B0604020202020204" pitchFamily="34" charset="0"/>
              <a:buChar char="•"/>
            </a:pPr>
            <a:r>
              <a:rPr lang="en-US" sz="2000" b="1" i="0" dirty="0">
                <a:solidFill>
                  <a:srgbClr val="374151"/>
                </a:solidFill>
                <a:effectLst/>
                <a:latin typeface="Söhne"/>
              </a:rPr>
              <a:t>Neural Language Models</a:t>
            </a:r>
            <a:r>
              <a:rPr lang="en-US" sz="2000" b="0" i="0" dirty="0">
                <a:solidFill>
                  <a:srgbClr val="374151"/>
                </a:solidFill>
                <a:effectLst/>
                <a:latin typeface="Söhne"/>
              </a:rPr>
              <a:t>: These models leverage deep learning techniques, such as recurrent neural networks (RNNs) and transformer architectures, to capture complex linguistic patterns and dependencies. They have become particularly popular in recent years due to their ability to handle large vocabularies and long-range dependencies in text.</a:t>
            </a:r>
          </a:p>
          <a:p>
            <a:endParaRPr lang="en-US" dirty="0"/>
          </a:p>
        </p:txBody>
      </p:sp>
    </p:spTree>
    <p:extLst>
      <p:ext uri="{BB962C8B-B14F-4D97-AF65-F5344CB8AC3E}">
        <p14:creationId xmlns:p14="http://schemas.microsoft.com/office/powerpoint/2010/main" val="11421139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3F745-72C1-8D79-E7F8-FEE518B830E6}"/>
              </a:ext>
            </a:extLst>
          </p:cNvPr>
          <p:cNvSpPr>
            <a:spLocks noGrp="1"/>
          </p:cNvSpPr>
          <p:nvPr>
            <p:ph type="title"/>
          </p:nvPr>
        </p:nvSpPr>
        <p:spPr>
          <a:xfrm>
            <a:off x="589558" y="293428"/>
            <a:ext cx="5474257" cy="1235225"/>
          </a:xfrm>
        </p:spPr>
        <p:txBody>
          <a:bodyPr vert="horz" lIns="91440" tIns="45720" rIns="91440" bIns="45720" rtlCol="0" anchor="ctr">
            <a:normAutofit/>
          </a:bodyPr>
          <a:lstStyle/>
          <a:p>
            <a:r>
              <a:rPr lang="en-US" sz="2400" b="1" dirty="0">
                <a:solidFill>
                  <a:srgbClr val="374151"/>
                </a:solidFill>
                <a:latin typeface="Söhne"/>
              </a:rPr>
              <a:t>I</a:t>
            </a:r>
            <a:r>
              <a:rPr lang="en-US" sz="2400" b="1" i="0" dirty="0">
                <a:solidFill>
                  <a:srgbClr val="374151"/>
                </a:solidFill>
                <a:effectLst/>
                <a:latin typeface="Söhne"/>
              </a:rPr>
              <a:t>ssues with N-gram models</a:t>
            </a:r>
            <a:endParaRPr lang="en-US" sz="2400" b="1" dirty="0"/>
          </a:p>
        </p:txBody>
      </p:sp>
      <p:sp>
        <p:nvSpPr>
          <p:cNvPr id="4" name="Content Placeholder 3">
            <a:extLst>
              <a:ext uri="{FF2B5EF4-FFF2-40B4-BE49-F238E27FC236}">
                <a16:creationId xmlns:a16="http://schemas.microsoft.com/office/drawing/2014/main" id="{9066EAEF-6DEB-2C5F-2E01-93C234CAE3F1}"/>
              </a:ext>
            </a:extLst>
          </p:cNvPr>
          <p:cNvSpPr>
            <a:spLocks noGrp="1"/>
          </p:cNvSpPr>
          <p:nvPr>
            <p:ph idx="1"/>
          </p:nvPr>
        </p:nvSpPr>
        <p:spPr/>
        <p:txBody>
          <a:bodyPr>
            <a:normAutofit fontScale="92500" lnSpcReduction="20000"/>
          </a:bodyPr>
          <a:lstStyle/>
          <a:p>
            <a:pPr algn="l">
              <a:buFont typeface="+mj-lt"/>
              <a:buAutoNum type="arabicPeriod"/>
            </a:pPr>
            <a:r>
              <a:rPr lang="en-US" b="1" i="0" dirty="0">
                <a:solidFill>
                  <a:srgbClr val="374151"/>
                </a:solidFill>
                <a:effectLst/>
                <a:latin typeface="Söhne"/>
              </a:rPr>
              <a:t>Sparsity</a:t>
            </a:r>
            <a:r>
              <a:rPr lang="en-US" b="0" i="0" dirty="0">
                <a:solidFill>
                  <a:srgbClr val="374151"/>
                </a:solidFill>
                <a:effectLst/>
                <a:latin typeface="Söhne"/>
              </a:rPr>
              <a:t>: Sparse data due to a large number of possible n-grams, making it difficult to estimate accurate probabilities.</a:t>
            </a:r>
          </a:p>
          <a:p>
            <a:pPr algn="l">
              <a:buFont typeface="+mj-lt"/>
              <a:buAutoNum type="arabicPeriod"/>
            </a:pPr>
            <a:r>
              <a:rPr lang="en-US" b="1" i="0" dirty="0">
                <a:solidFill>
                  <a:srgbClr val="374151"/>
                </a:solidFill>
                <a:effectLst/>
                <a:latin typeface="Söhne"/>
              </a:rPr>
              <a:t>Lack of Context</a:t>
            </a:r>
            <a:r>
              <a:rPr lang="en-US" b="0" i="0" dirty="0">
                <a:solidFill>
                  <a:srgbClr val="374151"/>
                </a:solidFill>
                <a:effectLst/>
                <a:latin typeface="Söhne"/>
              </a:rPr>
              <a:t>: Limited context, as the model only considers a fixed window of 'n' consecutive words.</a:t>
            </a:r>
          </a:p>
          <a:p>
            <a:pPr algn="l">
              <a:buFont typeface="+mj-lt"/>
              <a:buAutoNum type="arabicPeriod"/>
            </a:pPr>
            <a:r>
              <a:rPr lang="en-US" b="1" i="0" dirty="0">
                <a:solidFill>
                  <a:srgbClr val="374151"/>
                </a:solidFill>
                <a:effectLst/>
                <a:latin typeface="Söhne"/>
              </a:rPr>
              <a:t>Out-of-Vocabulary (OOV) Words</a:t>
            </a:r>
            <a:r>
              <a:rPr lang="en-US" b="0" i="0" dirty="0">
                <a:solidFill>
                  <a:srgbClr val="374151"/>
                </a:solidFill>
                <a:effectLst/>
                <a:latin typeface="Söhne"/>
              </a:rPr>
              <a:t>: Struggles with words not seen during training, assigning them zero probabilities.</a:t>
            </a:r>
          </a:p>
          <a:p>
            <a:pPr algn="l">
              <a:buFont typeface="+mj-lt"/>
              <a:buAutoNum type="arabicPeriod"/>
            </a:pPr>
            <a:r>
              <a:rPr lang="en-US" b="1" i="0" dirty="0">
                <a:solidFill>
                  <a:srgbClr val="374151"/>
                </a:solidFill>
                <a:effectLst/>
                <a:latin typeface="Söhne"/>
              </a:rPr>
              <a:t>Limited Generalization</a:t>
            </a:r>
            <a:r>
              <a:rPr lang="en-US" b="0" i="0" dirty="0">
                <a:solidFill>
                  <a:srgbClr val="374151"/>
                </a:solidFill>
                <a:effectLst/>
                <a:latin typeface="Söhne"/>
              </a:rPr>
              <a:t>: Doesn't adapt well to diverse language usage or new words/phrases.</a:t>
            </a:r>
          </a:p>
          <a:p>
            <a:pPr algn="l">
              <a:buFont typeface="+mj-lt"/>
              <a:buAutoNum type="arabicPeriod"/>
            </a:pPr>
            <a:r>
              <a:rPr lang="en-US" b="1" i="0" dirty="0">
                <a:solidFill>
                  <a:srgbClr val="374151"/>
                </a:solidFill>
                <a:effectLst/>
                <a:latin typeface="Söhne"/>
              </a:rPr>
              <a:t>Fixed Order</a:t>
            </a:r>
            <a:r>
              <a:rPr lang="en-US" b="0" i="0" dirty="0">
                <a:solidFill>
                  <a:srgbClr val="374151"/>
                </a:solidFill>
                <a:effectLst/>
                <a:latin typeface="Söhne"/>
              </a:rPr>
              <a:t>: Inflexible to different language structures or grammatical variations.</a:t>
            </a:r>
          </a:p>
          <a:p>
            <a:pPr algn="l">
              <a:buFont typeface="+mj-lt"/>
              <a:buAutoNum type="arabicPeriod"/>
            </a:pPr>
            <a:r>
              <a:rPr lang="en-US" b="1" i="0" dirty="0">
                <a:solidFill>
                  <a:srgbClr val="374151"/>
                </a:solidFill>
                <a:effectLst/>
                <a:latin typeface="Söhne"/>
              </a:rPr>
              <a:t>Inefficiency</a:t>
            </a:r>
            <a:r>
              <a:rPr lang="en-US" b="0" i="0" dirty="0">
                <a:solidFill>
                  <a:srgbClr val="374151"/>
                </a:solidFill>
                <a:effectLst/>
                <a:latin typeface="Söhne"/>
              </a:rPr>
              <a:t>: Computationally expensive, especially for higher 'n' values.</a:t>
            </a:r>
          </a:p>
          <a:p>
            <a:endParaRPr lang="en-US" dirty="0"/>
          </a:p>
        </p:txBody>
      </p:sp>
    </p:spTree>
    <p:extLst>
      <p:ext uri="{BB962C8B-B14F-4D97-AF65-F5344CB8AC3E}">
        <p14:creationId xmlns:p14="http://schemas.microsoft.com/office/powerpoint/2010/main" val="2942217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FC9C1-5F99-9913-558E-E41CCC28155C}"/>
              </a:ext>
            </a:extLst>
          </p:cNvPr>
          <p:cNvSpPr>
            <a:spLocks noGrp="1"/>
          </p:cNvSpPr>
          <p:nvPr>
            <p:ph type="title"/>
          </p:nvPr>
        </p:nvSpPr>
        <p:spPr/>
        <p:txBody>
          <a:bodyPr>
            <a:normAutofit fontScale="90000"/>
          </a:bodyPr>
          <a:lstStyle/>
          <a:p>
            <a:r>
              <a:rPr lang="en-US" dirty="0">
                <a:solidFill>
                  <a:srgbClr val="000000"/>
                </a:solidFill>
                <a:latin typeface="Arial" panose="020B0604020202020204" pitchFamily="34" charset="0"/>
              </a:rPr>
              <a:t>I</a:t>
            </a:r>
            <a:r>
              <a:rPr lang="en-US" b="0" i="0" dirty="0">
                <a:solidFill>
                  <a:srgbClr val="000000"/>
                </a:solidFill>
                <a:effectLst/>
                <a:latin typeface="Arial" panose="020B0604020202020204" pitchFamily="34" charset="0"/>
              </a:rPr>
              <a:t>mprovements over n-gram </a:t>
            </a:r>
            <a:br>
              <a:rPr lang="en-US" b="0" i="0" dirty="0">
                <a:solidFill>
                  <a:srgbClr val="000000"/>
                </a:solidFill>
                <a:effectLst/>
                <a:latin typeface="Lato" panose="020F0502020204030203" pitchFamily="34" charset="0"/>
              </a:rPr>
            </a:br>
            <a:endParaRPr lang="en-US" dirty="0"/>
          </a:p>
        </p:txBody>
      </p:sp>
      <p:sp>
        <p:nvSpPr>
          <p:cNvPr id="3" name="Content Placeholder 2">
            <a:extLst>
              <a:ext uri="{FF2B5EF4-FFF2-40B4-BE49-F238E27FC236}">
                <a16:creationId xmlns:a16="http://schemas.microsoft.com/office/drawing/2014/main" id="{9CCE654E-4A27-F814-E195-C8DEFD3EE1AD}"/>
              </a:ext>
            </a:extLst>
          </p:cNvPr>
          <p:cNvSpPr>
            <a:spLocks noGrp="1"/>
          </p:cNvSpPr>
          <p:nvPr>
            <p:ph idx="1"/>
          </p:nvPr>
        </p:nvSpPr>
        <p:spPr/>
        <p:txBody>
          <a:bodyPr>
            <a:normAutofit/>
          </a:bodyPr>
          <a:lstStyle/>
          <a:p>
            <a:pPr algn="l"/>
            <a:r>
              <a:rPr lang="en-US" b="0" i="0" dirty="0">
                <a:solidFill>
                  <a:srgbClr val="000000"/>
                </a:solidFill>
                <a:effectLst/>
                <a:latin typeface="Arial" panose="020B0604020202020204" pitchFamily="34" charset="0"/>
              </a:rPr>
              <a:t>• No sparsity problem</a:t>
            </a:r>
            <a:br>
              <a:rPr lang="en-US" b="0" i="0" dirty="0">
                <a:solidFill>
                  <a:srgbClr val="000000"/>
                </a:solidFill>
                <a:effectLst/>
                <a:latin typeface="Lato" panose="020F0502020204030203" pitchFamily="34" charset="0"/>
              </a:rPr>
            </a:b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 Don’t need to store all observed n-grams</a:t>
            </a:r>
            <a:br>
              <a:rPr lang="en-US" b="0" i="0" dirty="0">
                <a:solidFill>
                  <a:srgbClr val="000000"/>
                </a:solidFill>
                <a:effectLst/>
                <a:latin typeface="Lato" panose="020F0502020204030203" pitchFamily="34" charset="0"/>
              </a:rPr>
            </a:br>
            <a:endParaRPr lang="en-US" dirty="0"/>
          </a:p>
        </p:txBody>
      </p:sp>
    </p:spTree>
    <p:extLst>
      <p:ext uri="{BB962C8B-B14F-4D97-AF65-F5344CB8AC3E}">
        <p14:creationId xmlns:p14="http://schemas.microsoft.com/office/powerpoint/2010/main" val="22669050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50057-E81A-FB07-8258-247AE0EF7151}"/>
              </a:ext>
            </a:extLst>
          </p:cNvPr>
          <p:cNvSpPr>
            <a:spLocks noGrp="1"/>
          </p:cNvSpPr>
          <p:nvPr>
            <p:ph type="title"/>
          </p:nvPr>
        </p:nvSpPr>
        <p:spPr>
          <a:xfrm>
            <a:off x="761801" y="858983"/>
            <a:ext cx="9906799" cy="1161594"/>
          </a:xfrm>
        </p:spPr>
        <p:txBody>
          <a:bodyPr>
            <a:normAutofit/>
          </a:bodyPr>
          <a:lstStyle/>
          <a:p>
            <a:r>
              <a:rPr lang="en-US" sz="4400" b="0" i="0" dirty="0">
                <a:solidFill>
                  <a:srgbClr val="000000"/>
                </a:solidFill>
                <a:effectLst/>
                <a:latin typeface="Arial" panose="020B0604020202020204" pitchFamily="34" charset="0"/>
              </a:rPr>
              <a:t>Remaining problems:</a:t>
            </a:r>
            <a:endParaRPr lang="en-US" b="0" i="0" dirty="0">
              <a:effectLst/>
              <a:latin typeface="Söhne"/>
            </a:endParaRPr>
          </a:p>
        </p:txBody>
      </p:sp>
      <p:sp>
        <p:nvSpPr>
          <p:cNvPr id="3" name="Content Placeholder 2">
            <a:extLst>
              <a:ext uri="{FF2B5EF4-FFF2-40B4-BE49-F238E27FC236}">
                <a16:creationId xmlns:a16="http://schemas.microsoft.com/office/drawing/2014/main" id="{BCF9B1D8-B341-F226-F402-A1DFD08E5318}"/>
              </a:ext>
            </a:extLst>
          </p:cNvPr>
          <p:cNvSpPr>
            <a:spLocks noGrp="1"/>
          </p:cNvSpPr>
          <p:nvPr>
            <p:ph idx="1"/>
          </p:nvPr>
        </p:nvSpPr>
        <p:spPr>
          <a:xfrm>
            <a:off x="640081" y="2638498"/>
            <a:ext cx="10128258" cy="3601581"/>
          </a:xfrm>
        </p:spPr>
        <p:txBody>
          <a:bodyPr anchor="ctr">
            <a:normAutofit/>
          </a:bodyPr>
          <a:lstStyle/>
          <a:p>
            <a:pPr algn="l"/>
            <a:r>
              <a:rPr lang="en-US" sz="1800" b="0" i="0" dirty="0">
                <a:solidFill>
                  <a:srgbClr val="000000"/>
                </a:solidFill>
                <a:effectLst/>
                <a:latin typeface="Arial" panose="020B0604020202020204" pitchFamily="34" charset="0"/>
                <a:cs typeface="Arial" panose="020B0604020202020204" pitchFamily="34" charset="0"/>
              </a:rPr>
              <a:t>• Fixed window is too small</a:t>
            </a:r>
            <a:br>
              <a:rPr lang="en-US" sz="1800" b="0" i="0" dirty="0">
                <a:solidFill>
                  <a:srgbClr val="000000"/>
                </a:solidFill>
                <a:effectLst/>
                <a:latin typeface="Arial" panose="020B0604020202020204" pitchFamily="34" charset="0"/>
                <a:cs typeface="Arial" panose="020B0604020202020204" pitchFamily="34" charset="0"/>
              </a:rPr>
            </a:br>
            <a:r>
              <a:rPr lang="en-US" sz="1800" b="0" i="0" dirty="0">
                <a:solidFill>
                  <a:srgbClr val="000000"/>
                </a:solidFill>
                <a:effectLst/>
                <a:latin typeface="Arial" panose="020B0604020202020204" pitchFamily="34" charset="0"/>
                <a:cs typeface="Arial" panose="020B0604020202020204" pitchFamily="34" charset="0"/>
              </a:rPr>
              <a:t>• Enlarging window enlarges W</a:t>
            </a:r>
            <a:br>
              <a:rPr lang="en-US" sz="1800" b="0" i="0" dirty="0">
                <a:solidFill>
                  <a:srgbClr val="000000"/>
                </a:solidFill>
                <a:effectLst/>
                <a:latin typeface="Arial" panose="020B0604020202020204" pitchFamily="34" charset="0"/>
                <a:cs typeface="Arial" panose="020B0604020202020204" pitchFamily="34" charset="0"/>
              </a:rPr>
            </a:br>
            <a:r>
              <a:rPr lang="en-US" sz="1800" b="0" i="0" dirty="0">
                <a:solidFill>
                  <a:srgbClr val="000000"/>
                </a:solidFill>
                <a:effectLst/>
                <a:latin typeface="Arial" panose="020B0604020202020204" pitchFamily="34" charset="0"/>
                <a:cs typeface="Arial" panose="020B0604020202020204" pitchFamily="34" charset="0"/>
              </a:rPr>
              <a:t>• Window can never be large enough!</a:t>
            </a:r>
            <a:br>
              <a:rPr lang="en-US" sz="1800" b="0" i="0" dirty="0">
                <a:solidFill>
                  <a:srgbClr val="000000"/>
                </a:solidFill>
                <a:effectLst/>
                <a:latin typeface="Arial" panose="020B0604020202020204" pitchFamily="34" charset="0"/>
                <a:cs typeface="Arial" panose="020B0604020202020204" pitchFamily="34" charset="0"/>
              </a:rPr>
            </a:br>
            <a:r>
              <a:rPr lang="en-US" sz="1800" b="0" i="0" dirty="0">
                <a:solidFill>
                  <a:srgbClr val="000000"/>
                </a:solidFill>
                <a:effectLst/>
                <a:latin typeface="Arial" panose="020B0604020202020204" pitchFamily="34" charset="0"/>
                <a:cs typeface="Arial" panose="020B0604020202020204" pitchFamily="34" charset="0"/>
              </a:rPr>
              <a:t>• No symmetry in how the inputs are processed. </a:t>
            </a:r>
          </a:p>
          <a:p>
            <a:pPr algn="l"/>
            <a:endParaRPr lang="en-US" sz="1800" b="0" i="0" dirty="0">
              <a:solidFill>
                <a:srgbClr val="000000"/>
              </a:solidFill>
              <a:effectLst/>
              <a:latin typeface="Arial" panose="020B0604020202020204" pitchFamily="34" charset="0"/>
            </a:endParaRPr>
          </a:p>
          <a:p>
            <a:pPr algn="l"/>
            <a:r>
              <a:rPr lang="en-US" sz="1800" b="0" i="0" dirty="0">
                <a:solidFill>
                  <a:srgbClr val="000000"/>
                </a:solidFill>
                <a:effectLst/>
                <a:latin typeface="Arial" panose="020B0604020202020204" pitchFamily="34" charset="0"/>
              </a:rPr>
              <a:t>We need a neural architecture</a:t>
            </a:r>
            <a:r>
              <a:rPr lang="en-US" sz="1800" dirty="0">
                <a:solidFill>
                  <a:srgbClr val="000000"/>
                </a:solidFill>
                <a:latin typeface="Lato" panose="020F0502020204030203" pitchFamily="34" charset="0"/>
              </a:rPr>
              <a:t> </a:t>
            </a:r>
            <a:r>
              <a:rPr lang="en-US" sz="1800" b="0" i="0" dirty="0">
                <a:solidFill>
                  <a:srgbClr val="000000"/>
                </a:solidFill>
                <a:effectLst/>
                <a:latin typeface="Arial" panose="020B0604020202020204" pitchFamily="34" charset="0"/>
              </a:rPr>
              <a:t>that can process any length of input</a:t>
            </a:r>
            <a:br>
              <a:rPr lang="en-US" sz="1800" b="0" i="0" dirty="0">
                <a:solidFill>
                  <a:srgbClr val="000000"/>
                </a:solidFill>
                <a:effectLst/>
                <a:latin typeface="Lato" panose="020F0502020204030203" pitchFamily="34" charset="0"/>
              </a:rPr>
            </a:br>
            <a:endParaRPr lang="en-US" sz="1800" dirty="0"/>
          </a:p>
        </p:txBody>
      </p:sp>
    </p:spTree>
    <p:extLst>
      <p:ext uri="{BB962C8B-B14F-4D97-AF65-F5344CB8AC3E}">
        <p14:creationId xmlns:p14="http://schemas.microsoft.com/office/powerpoint/2010/main" val="1036206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gnifying glass showing decling performance">
            <a:extLst>
              <a:ext uri="{FF2B5EF4-FFF2-40B4-BE49-F238E27FC236}">
                <a16:creationId xmlns:a16="http://schemas.microsoft.com/office/drawing/2014/main" id="{6850B1B8-6D5F-C934-86AF-4AF1AC6AFDBB}"/>
              </a:ext>
            </a:extLst>
          </p:cNvPr>
          <p:cNvPicPr>
            <a:picLocks noChangeAspect="1"/>
          </p:cNvPicPr>
          <p:nvPr/>
        </p:nvPicPr>
        <p:blipFill rotWithShape="1">
          <a:blip r:embed="rId2"/>
          <a:srcRect l="11135" r="41699" b="-2"/>
          <a:stretch/>
        </p:blipFill>
        <p:spPr>
          <a:xfrm>
            <a:off x="20" y="-2"/>
            <a:ext cx="4845848" cy="6858002"/>
          </a:xfrm>
          <a:prstGeom prst="rect">
            <a:avLst/>
          </a:prstGeom>
        </p:spPr>
      </p:pic>
      <p:sp>
        <p:nvSpPr>
          <p:cNvPr id="2" name="Title 1">
            <a:extLst>
              <a:ext uri="{FF2B5EF4-FFF2-40B4-BE49-F238E27FC236}">
                <a16:creationId xmlns:a16="http://schemas.microsoft.com/office/drawing/2014/main" id="{CC63F745-72C1-8D79-E7F8-FEE518B830E6}"/>
              </a:ext>
            </a:extLst>
          </p:cNvPr>
          <p:cNvSpPr>
            <a:spLocks noGrp="1"/>
          </p:cNvSpPr>
          <p:nvPr>
            <p:ph type="title"/>
          </p:nvPr>
        </p:nvSpPr>
        <p:spPr>
          <a:xfrm>
            <a:off x="5606552" y="858982"/>
            <a:ext cx="4369757" cy="2129878"/>
          </a:xfrm>
        </p:spPr>
        <p:txBody>
          <a:bodyPr>
            <a:normAutofit/>
          </a:bodyPr>
          <a:lstStyle/>
          <a:p>
            <a:r>
              <a:rPr lang="en-US" dirty="0"/>
              <a:t>1. Bag Of Words</a:t>
            </a:r>
          </a:p>
        </p:txBody>
      </p:sp>
      <p:sp>
        <p:nvSpPr>
          <p:cNvPr id="3" name="Content Placeholder 2">
            <a:extLst>
              <a:ext uri="{FF2B5EF4-FFF2-40B4-BE49-F238E27FC236}">
                <a16:creationId xmlns:a16="http://schemas.microsoft.com/office/drawing/2014/main" id="{6ED0603F-58E1-ADC3-C239-795FF03C5C77}"/>
              </a:ext>
            </a:extLst>
          </p:cNvPr>
          <p:cNvSpPr>
            <a:spLocks noGrp="1"/>
          </p:cNvSpPr>
          <p:nvPr>
            <p:ph idx="1"/>
          </p:nvPr>
        </p:nvSpPr>
        <p:spPr>
          <a:xfrm>
            <a:off x="5606552" y="3467499"/>
            <a:ext cx="5012796" cy="2544416"/>
          </a:xfrm>
        </p:spPr>
        <p:txBody>
          <a:bodyPr>
            <a:normAutofit/>
          </a:bodyPr>
          <a:lstStyle/>
          <a:p>
            <a:pPr>
              <a:lnSpc>
                <a:spcPct val="100000"/>
              </a:lnSpc>
            </a:pPr>
            <a:r>
              <a:rPr lang="en-US" sz="2000" b="0" i="0" dirty="0">
                <a:effectLst/>
                <a:latin typeface="Söhne"/>
              </a:rPr>
              <a:t>The "Bag of Words" (</a:t>
            </a:r>
            <a:r>
              <a:rPr lang="en-US" sz="2000" b="0" i="0" dirty="0" err="1">
                <a:effectLst/>
                <a:latin typeface="Söhne"/>
              </a:rPr>
              <a:t>BoW</a:t>
            </a:r>
            <a:r>
              <a:rPr lang="en-US" sz="2000" b="0" i="0" dirty="0">
                <a:effectLst/>
                <a:latin typeface="Söhne"/>
              </a:rPr>
              <a:t>) model is a simple and commonly used technique in natural language processing (NLP) for text analysis and feature extraction. It represents a text document as an unordered collection of words, discarding grammar, word order, and structure, and focusing solely on the presence or absence of words.</a:t>
            </a:r>
            <a:endParaRPr lang="en-US" sz="2000" dirty="0"/>
          </a:p>
        </p:txBody>
      </p:sp>
    </p:spTree>
    <p:extLst>
      <p:ext uri="{BB962C8B-B14F-4D97-AF65-F5344CB8AC3E}">
        <p14:creationId xmlns:p14="http://schemas.microsoft.com/office/powerpoint/2010/main" val="652007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86B4-3567-5151-76F6-07E532E8686B}"/>
              </a:ext>
            </a:extLst>
          </p:cNvPr>
          <p:cNvSpPr>
            <a:spLocks noGrp="1"/>
          </p:cNvSpPr>
          <p:nvPr>
            <p:ph type="title"/>
          </p:nvPr>
        </p:nvSpPr>
        <p:spPr>
          <a:xfrm>
            <a:off x="761801" y="956281"/>
            <a:ext cx="5181799" cy="2162232"/>
          </a:xfrm>
        </p:spPr>
        <p:txBody>
          <a:bodyPr anchor="b">
            <a:normAutofit/>
          </a:bodyPr>
          <a:lstStyle/>
          <a:p>
            <a:r>
              <a:rPr lang="en-US" b="1" i="0" dirty="0">
                <a:effectLst/>
                <a:latin typeface="Söhne"/>
              </a:rPr>
              <a:t>RNN</a:t>
            </a:r>
            <a:br>
              <a:rPr lang="en-US" b="0" i="0" dirty="0">
                <a:effectLst/>
                <a:latin typeface="Söhne"/>
              </a:rPr>
            </a:br>
            <a:endParaRPr lang="en-US" dirty="0"/>
          </a:p>
        </p:txBody>
      </p:sp>
      <p:sp>
        <p:nvSpPr>
          <p:cNvPr id="15" name="Content Placeholder 14">
            <a:extLst>
              <a:ext uri="{FF2B5EF4-FFF2-40B4-BE49-F238E27FC236}">
                <a16:creationId xmlns:a16="http://schemas.microsoft.com/office/drawing/2014/main" id="{C00E302A-E4DB-3597-020B-9BD77601B61F}"/>
              </a:ext>
            </a:extLst>
          </p:cNvPr>
          <p:cNvSpPr>
            <a:spLocks noGrp="1"/>
          </p:cNvSpPr>
          <p:nvPr>
            <p:ph idx="1"/>
          </p:nvPr>
        </p:nvSpPr>
        <p:spPr>
          <a:xfrm>
            <a:off x="243840" y="2880360"/>
            <a:ext cx="6580853" cy="3718560"/>
          </a:xfrm>
        </p:spPr>
        <p:txBody>
          <a:bodyPr anchor="t">
            <a:normAutofit fontScale="55000" lnSpcReduction="20000"/>
          </a:bodyPr>
          <a:lstStyle/>
          <a:p>
            <a:pPr algn="l">
              <a:buFont typeface="Arial" panose="020B0604020202020204" pitchFamily="34" charset="0"/>
              <a:buChar char="•"/>
            </a:pPr>
            <a:r>
              <a:rPr lang="en-US" sz="3800" b="0" i="0" dirty="0">
                <a:solidFill>
                  <a:srgbClr val="374151"/>
                </a:solidFill>
                <a:effectLst/>
                <a:latin typeface="Arial" panose="020B0604020202020204" pitchFamily="34" charset="0"/>
                <a:cs typeface="Arial" panose="020B0604020202020204" pitchFamily="34" charset="0"/>
              </a:rPr>
              <a:t> RNN is a type of neural network for sequential data.</a:t>
            </a:r>
          </a:p>
          <a:p>
            <a:pPr algn="l">
              <a:buFont typeface="Arial" panose="020B0604020202020204" pitchFamily="34" charset="0"/>
              <a:buChar char="•"/>
            </a:pPr>
            <a:r>
              <a:rPr lang="en-US" sz="3800" b="0" i="0" dirty="0">
                <a:solidFill>
                  <a:srgbClr val="374151"/>
                </a:solidFill>
                <a:effectLst/>
                <a:latin typeface="Arial" panose="020B0604020202020204" pitchFamily="34" charset="0"/>
                <a:cs typeface="Arial" panose="020B0604020202020204" pitchFamily="34" charset="0"/>
              </a:rPr>
              <a:t> It differs from feedforward networks due to its looping connections.</a:t>
            </a:r>
          </a:p>
          <a:p>
            <a:pPr algn="l">
              <a:buFont typeface="Arial" panose="020B0604020202020204" pitchFamily="34" charset="0"/>
              <a:buChar char="•"/>
            </a:pPr>
            <a:r>
              <a:rPr lang="en-US" sz="3800" b="0" i="0" dirty="0">
                <a:solidFill>
                  <a:srgbClr val="374151"/>
                </a:solidFill>
                <a:effectLst/>
                <a:latin typeface="Arial" panose="020B0604020202020204" pitchFamily="34" charset="0"/>
                <a:cs typeface="Arial" panose="020B0604020202020204" pitchFamily="34" charset="0"/>
              </a:rPr>
              <a:t> RNNs maintain a hidden state for context from prior steps.</a:t>
            </a:r>
          </a:p>
          <a:p>
            <a:pPr algn="l">
              <a:buFont typeface="Arial" panose="020B0604020202020204" pitchFamily="34" charset="0"/>
              <a:buChar char="•"/>
            </a:pPr>
            <a:r>
              <a:rPr lang="en-US" sz="3800" b="0" i="0" dirty="0">
                <a:solidFill>
                  <a:srgbClr val="374151"/>
                </a:solidFill>
                <a:effectLst/>
                <a:latin typeface="Arial" panose="020B0604020202020204" pitchFamily="34" charset="0"/>
                <a:cs typeface="Arial" panose="020B0604020202020204" pitchFamily="34" charset="0"/>
              </a:rPr>
              <a:t> Suited for tasks like natural language processing and speech recognition.</a:t>
            </a:r>
          </a:p>
          <a:p>
            <a:pPr algn="l">
              <a:buFont typeface="Arial" panose="020B0604020202020204" pitchFamily="34" charset="0"/>
              <a:buChar char="•"/>
            </a:pPr>
            <a:r>
              <a:rPr lang="en-US" sz="3800" b="0" i="0" dirty="0">
                <a:solidFill>
                  <a:srgbClr val="374151"/>
                </a:solidFill>
                <a:effectLst/>
                <a:latin typeface="Arial" panose="020B0604020202020204" pitchFamily="34" charset="0"/>
                <a:cs typeface="Arial" panose="020B0604020202020204" pitchFamily="34" charset="0"/>
              </a:rPr>
              <a:t> Also used in time series prediction and other sequential tasks.</a:t>
            </a:r>
          </a:p>
          <a:p>
            <a:endParaRPr lang="en-US" dirty="0"/>
          </a:p>
        </p:txBody>
      </p:sp>
      <p:sp>
        <p:nvSpPr>
          <p:cNvPr id="3" name="TextBox 2">
            <a:extLst>
              <a:ext uri="{FF2B5EF4-FFF2-40B4-BE49-F238E27FC236}">
                <a16:creationId xmlns:a16="http://schemas.microsoft.com/office/drawing/2014/main" id="{35C62E52-1E39-49EE-7D16-CB8CF0BF55D8}"/>
              </a:ext>
            </a:extLst>
          </p:cNvPr>
          <p:cNvSpPr txBox="1"/>
          <p:nvPr/>
        </p:nvSpPr>
        <p:spPr>
          <a:xfrm>
            <a:off x="7635240" y="956281"/>
            <a:ext cx="3383280" cy="3416320"/>
          </a:xfrm>
          <a:prstGeom prst="rect">
            <a:avLst/>
          </a:prstGeom>
          <a:noFill/>
        </p:spPr>
        <p:txBody>
          <a:bodyPr wrap="square" rtlCol="0">
            <a:spAutoFit/>
          </a:bodyPr>
          <a:lstStyle/>
          <a:p>
            <a:endParaRPr lang="en-US" b="0" i="0" dirty="0">
              <a:solidFill>
                <a:srgbClr val="374151"/>
              </a:solidFill>
              <a:effectLst/>
              <a:latin typeface="Söhne"/>
            </a:endParaRPr>
          </a:p>
          <a:p>
            <a:endParaRPr lang="en-US" dirty="0">
              <a:solidFill>
                <a:srgbClr val="374151"/>
              </a:solidFill>
              <a:latin typeface="Söhne"/>
            </a:endParaRPr>
          </a:p>
          <a:p>
            <a:endParaRPr lang="en-US" b="0" i="0" dirty="0">
              <a:solidFill>
                <a:srgbClr val="374151"/>
              </a:solidFill>
              <a:effectLst/>
              <a:latin typeface="Söhne"/>
            </a:endParaRPr>
          </a:p>
          <a:p>
            <a:endParaRPr lang="en-US" dirty="0">
              <a:solidFill>
                <a:srgbClr val="374151"/>
              </a:solidFill>
              <a:latin typeface="Söhne"/>
            </a:endParaRPr>
          </a:p>
          <a:p>
            <a:endParaRPr lang="en-US" b="0" i="0" dirty="0">
              <a:solidFill>
                <a:srgbClr val="374151"/>
              </a:solidFill>
              <a:effectLst/>
              <a:latin typeface="Söhne"/>
            </a:endParaRPr>
          </a:p>
          <a:p>
            <a:r>
              <a:rPr lang="en-US" b="0" i="0" dirty="0">
                <a:solidFill>
                  <a:srgbClr val="374151"/>
                </a:solidFill>
                <a:effectLst/>
                <a:latin typeface="Söhne"/>
              </a:rPr>
              <a:t>Unlike traditional feedforward neural networks, RNNs have connections that loop back on themselves, allowing them to maintain a hidden state that captures information from previous steps in the sequence</a:t>
            </a:r>
            <a:endParaRPr lang="en-US" dirty="0"/>
          </a:p>
        </p:txBody>
      </p:sp>
    </p:spTree>
    <p:extLst>
      <p:ext uri="{BB962C8B-B14F-4D97-AF65-F5344CB8AC3E}">
        <p14:creationId xmlns:p14="http://schemas.microsoft.com/office/powerpoint/2010/main" val="3705930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172B5-10C8-F09A-ED16-1A5D1B6A7AC6}"/>
              </a:ext>
            </a:extLst>
          </p:cNvPr>
          <p:cNvSpPr>
            <a:spLocks noGrp="1"/>
          </p:cNvSpPr>
          <p:nvPr>
            <p:ph type="title"/>
          </p:nvPr>
        </p:nvSpPr>
        <p:spPr>
          <a:xfrm>
            <a:off x="761802" y="384048"/>
            <a:ext cx="4889190" cy="2121408"/>
          </a:xfrm>
        </p:spPr>
        <p:txBody>
          <a:bodyPr vert="horz" lIns="91440" tIns="45720" rIns="91440" bIns="45720" rtlCol="0" anchor="ctr">
            <a:normAutofit/>
          </a:bodyPr>
          <a:lstStyle/>
          <a:p>
            <a:r>
              <a:rPr lang="en-US" sz="2800" b="1" i="0" dirty="0">
                <a:solidFill>
                  <a:srgbClr val="000000"/>
                </a:solidFill>
                <a:effectLst/>
                <a:latin typeface="Arial" panose="020B0604020202020204" pitchFamily="34" charset="0"/>
              </a:rPr>
              <a:t>RNN Advantages:</a:t>
            </a:r>
            <a:endParaRPr lang="en-US" sz="2800" b="1" dirty="0"/>
          </a:p>
        </p:txBody>
      </p:sp>
      <p:sp>
        <p:nvSpPr>
          <p:cNvPr id="30" name="Content Placeholder 29">
            <a:extLst>
              <a:ext uri="{FF2B5EF4-FFF2-40B4-BE49-F238E27FC236}">
                <a16:creationId xmlns:a16="http://schemas.microsoft.com/office/drawing/2014/main" id="{53CEF085-61A0-4237-5E65-A43B41741D8F}"/>
              </a:ext>
            </a:extLst>
          </p:cNvPr>
          <p:cNvSpPr>
            <a:spLocks noGrp="1"/>
          </p:cNvSpPr>
          <p:nvPr>
            <p:ph idx="1"/>
          </p:nvPr>
        </p:nvSpPr>
        <p:spPr>
          <a:xfrm>
            <a:off x="6236209" y="384048"/>
            <a:ext cx="4492286" cy="2121407"/>
          </a:xfrm>
        </p:spPr>
        <p:txBody>
          <a:bodyPr anchor="ctr">
            <a:normAutofit/>
          </a:bodyPr>
          <a:lstStyle/>
          <a:p>
            <a:pPr>
              <a:lnSpc>
                <a:spcPct val="100000"/>
              </a:lnSpc>
            </a:pPr>
            <a:br>
              <a:rPr lang="en-US" sz="1700" b="0" i="0" dirty="0">
                <a:effectLst/>
                <a:latin typeface="Söhne"/>
              </a:rPr>
            </a:br>
            <a:endParaRPr lang="en-US" sz="1700" dirty="0"/>
          </a:p>
        </p:txBody>
      </p:sp>
      <p:sp>
        <p:nvSpPr>
          <p:cNvPr id="6" name="TextBox 5">
            <a:extLst>
              <a:ext uri="{FF2B5EF4-FFF2-40B4-BE49-F238E27FC236}">
                <a16:creationId xmlns:a16="http://schemas.microsoft.com/office/drawing/2014/main" id="{F0C0CE1E-C97D-3839-A7DA-3788A2A9E7F0}"/>
              </a:ext>
            </a:extLst>
          </p:cNvPr>
          <p:cNvSpPr txBox="1"/>
          <p:nvPr/>
        </p:nvSpPr>
        <p:spPr>
          <a:xfrm>
            <a:off x="761802" y="3108960"/>
            <a:ext cx="10363398" cy="2308324"/>
          </a:xfrm>
          <a:prstGeom prst="rect">
            <a:avLst/>
          </a:prstGeom>
          <a:noFill/>
        </p:spPr>
        <p:txBody>
          <a:bodyPr wrap="square" rtlCol="0">
            <a:spAutoFit/>
          </a:bodyPr>
          <a:lstStyle/>
          <a:p>
            <a:pPr algn="l"/>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 Can process any length input</a:t>
            </a: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 Computation for step t can (in</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theory) use information from</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many steps back</a:t>
            </a: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 Model size doesn’t increase for</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longer input context</a:t>
            </a:r>
            <a:br>
              <a:rPr lang="en-US" b="0" i="0" dirty="0">
                <a:solidFill>
                  <a:srgbClr val="000000"/>
                </a:solidFill>
                <a:effectLst/>
                <a:latin typeface="Lato" panose="020F0502020204030203" pitchFamily="34" charset="0"/>
              </a:rPr>
            </a:br>
            <a:r>
              <a:rPr lang="en-US" b="0" i="0" dirty="0">
                <a:solidFill>
                  <a:srgbClr val="000000"/>
                </a:solidFill>
                <a:effectLst/>
                <a:latin typeface="Arial" panose="020B0604020202020204" pitchFamily="34" charset="0"/>
              </a:rPr>
              <a:t>• Same weights applied on every</a:t>
            </a:r>
            <a:r>
              <a:rPr lang="en-US" dirty="0">
                <a:solidFill>
                  <a:srgbClr val="000000"/>
                </a:solidFill>
                <a:latin typeface="Lato" panose="020F0502020204030203" pitchFamily="34" charset="0"/>
              </a:rPr>
              <a:t> t</a:t>
            </a:r>
            <a:r>
              <a:rPr lang="en-US" b="0" i="0" dirty="0">
                <a:solidFill>
                  <a:srgbClr val="000000"/>
                </a:solidFill>
                <a:effectLst/>
                <a:latin typeface="Arial" panose="020B0604020202020204" pitchFamily="34" charset="0"/>
              </a:rPr>
              <a:t>imestep, so there is symmetry</a:t>
            </a:r>
            <a:r>
              <a:rPr lang="en-US" dirty="0">
                <a:solidFill>
                  <a:srgbClr val="000000"/>
                </a:solidFill>
                <a:latin typeface="Lato" panose="020F0502020204030203" pitchFamily="34" charset="0"/>
              </a:rPr>
              <a:t> </a:t>
            </a:r>
            <a:r>
              <a:rPr lang="en-US" b="0" i="0" dirty="0">
                <a:solidFill>
                  <a:srgbClr val="000000"/>
                </a:solidFill>
                <a:effectLst/>
                <a:latin typeface="Arial" panose="020B0604020202020204" pitchFamily="34" charset="0"/>
              </a:rPr>
              <a:t>in how inputs are processed.</a:t>
            </a:r>
            <a:br>
              <a:rPr lang="en-US" b="0" i="0" dirty="0">
                <a:solidFill>
                  <a:srgbClr val="000000"/>
                </a:solidFill>
                <a:effectLst/>
                <a:latin typeface="Lato" panose="020F0502020204030203" pitchFamily="34" charset="0"/>
              </a:rPr>
            </a:br>
            <a:endParaRPr lang="en-US" b="0" i="0" dirty="0">
              <a:solidFill>
                <a:srgbClr val="000000"/>
              </a:solidFill>
              <a:effectLst/>
              <a:latin typeface="Lato" panose="020F0502020204030203" pitchFamily="34" charset="0"/>
            </a:endParaRPr>
          </a:p>
          <a:p>
            <a:br>
              <a:rPr lang="en-US" dirty="0"/>
            </a:br>
            <a:endParaRPr lang="en-US" dirty="0"/>
          </a:p>
        </p:txBody>
      </p:sp>
    </p:spTree>
    <p:extLst>
      <p:ext uri="{BB962C8B-B14F-4D97-AF65-F5344CB8AC3E}">
        <p14:creationId xmlns:p14="http://schemas.microsoft.com/office/powerpoint/2010/main" val="31388396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92E08-D56B-AE2B-DD15-314FCDDD7A4D}"/>
              </a:ext>
            </a:extLst>
          </p:cNvPr>
          <p:cNvSpPr>
            <a:spLocks noGrp="1"/>
          </p:cNvSpPr>
          <p:nvPr>
            <p:ph type="title"/>
          </p:nvPr>
        </p:nvSpPr>
        <p:spPr>
          <a:xfrm>
            <a:off x="761802" y="384048"/>
            <a:ext cx="4889190" cy="2121408"/>
          </a:xfrm>
        </p:spPr>
        <p:txBody>
          <a:bodyPr anchor="ctr">
            <a:normAutofit/>
          </a:bodyPr>
          <a:lstStyle/>
          <a:p>
            <a:r>
              <a:rPr lang="en-US" sz="2800" b="1" i="0" dirty="0">
                <a:solidFill>
                  <a:srgbClr val="000000"/>
                </a:solidFill>
                <a:effectLst/>
                <a:latin typeface="Arial" panose="020B0604020202020204" pitchFamily="34" charset="0"/>
              </a:rPr>
              <a:t>RNN Disadvantages:</a:t>
            </a:r>
            <a:endParaRPr lang="en-US" sz="2800" b="1" dirty="0"/>
          </a:p>
        </p:txBody>
      </p:sp>
      <p:sp>
        <p:nvSpPr>
          <p:cNvPr id="3" name="Content Placeholder 2">
            <a:extLst>
              <a:ext uri="{FF2B5EF4-FFF2-40B4-BE49-F238E27FC236}">
                <a16:creationId xmlns:a16="http://schemas.microsoft.com/office/drawing/2014/main" id="{D118FEF0-CECC-F14A-0BF0-D2DCDA965973}"/>
              </a:ext>
            </a:extLst>
          </p:cNvPr>
          <p:cNvSpPr>
            <a:spLocks noGrp="1"/>
          </p:cNvSpPr>
          <p:nvPr>
            <p:ph idx="1"/>
          </p:nvPr>
        </p:nvSpPr>
        <p:spPr>
          <a:xfrm>
            <a:off x="6236209" y="384048"/>
            <a:ext cx="4492286" cy="2121407"/>
          </a:xfrm>
        </p:spPr>
        <p:txBody>
          <a:bodyPr anchor="ctr">
            <a:normAutofit/>
          </a:bodyPr>
          <a:lstStyle/>
          <a:p>
            <a:endParaRPr lang="en-US" sz="2000" dirty="0"/>
          </a:p>
        </p:txBody>
      </p:sp>
      <p:sp>
        <p:nvSpPr>
          <p:cNvPr id="4" name="TextBox 3">
            <a:extLst>
              <a:ext uri="{FF2B5EF4-FFF2-40B4-BE49-F238E27FC236}">
                <a16:creationId xmlns:a16="http://schemas.microsoft.com/office/drawing/2014/main" id="{114CA0C4-FD62-D01E-1A9C-2699A0702FD2}"/>
              </a:ext>
            </a:extLst>
          </p:cNvPr>
          <p:cNvSpPr txBox="1"/>
          <p:nvPr/>
        </p:nvSpPr>
        <p:spPr>
          <a:xfrm>
            <a:off x="761802" y="3185160"/>
            <a:ext cx="8473638" cy="1631216"/>
          </a:xfrm>
          <a:prstGeom prst="rect">
            <a:avLst/>
          </a:prstGeom>
          <a:noFill/>
        </p:spPr>
        <p:txBody>
          <a:bodyPr wrap="square" rtlCol="0">
            <a:spAutoFit/>
          </a:bodyPr>
          <a:lstStyle/>
          <a:p>
            <a:pPr algn="l"/>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Recurrent computation is slow</a:t>
            </a:r>
            <a:br>
              <a:rPr lang="en-US" sz="2000" b="0" i="0" dirty="0">
                <a:solidFill>
                  <a:srgbClr val="000000"/>
                </a:solidFill>
                <a:effectLst/>
                <a:latin typeface="Arial" panose="020B0604020202020204" pitchFamily="34" charset="0"/>
                <a:cs typeface="Arial" panose="020B0604020202020204" pitchFamily="34" charset="0"/>
              </a:rPr>
            </a:br>
            <a:r>
              <a:rPr lang="en-US" sz="2000" b="0" i="0" dirty="0">
                <a:solidFill>
                  <a:srgbClr val="000000"/>
                </a:solidFill>
                <a:effectLst/>
                <a:latin typeface="Arial" panose="020B0604020202020204" pitchFamily="34" charset="0"/>
                <a:cs typeface="Arial" panose="020B0604020202020204" pitchFamily="34" charset="0"/>
              </a:rPr>
              <a:t>• In practice, difficult to access</a:t>
            </a:r>
            <a:r>
              <a:rPr lang="en-US" sz="2000" dirty="0">
                <a:solidFill>
                  <a:srgbClr val="000000"/>
                </a:solidFill>
                <a:latin typeface="Arial" panose="020B0604020202020204" pitchFamily="34" charset="0"/>
                <a:cs typeface="Arial" panose="020B0604020202020204" pitchFamily="34" charset="0"/>
              </a:rPr>
              <a:t> </a:t>
            </a:r>
            <a:r>
              <a:rPr lang="en-US" sz="2000" b="0" i="0" dirty="0">
                <a:solidFill>
                  <a:srgbClr val="000000"/>
                </a:solidFill>
                <a:effectLst/>
                <a:latin typeface="Arial" panose="020B0604020202020204" pitchFamily="34" charset="0"/>
                <a:cs typeface="Arial" panose="020B0604020202020204" pitchFamily="34" charset="0"/>
              </a:rPr>
              <a:t>information from many steps</a:t>
            </a:r>
            <a:r>
              <a:rPr lang="en-US" sz="2000" dirty="0">
                <a:solidFill>
                  <a:srgbClr val="000000"/>
                </a:solidFill>
                <a:latin typeface="Arial" panose="020B0604020202020204" pitchFamily="34" charset="0"/>
                <a:cs typeface="Arial" panose="020B0604020202020204" pitchFamily="34" charset="0"/>
              </a:rPr>
              <a:t> </a:t>
            </a:r>
            <a:r>
              <a:rPr lang="en-US" sz="2000" b="0" i="0" dirty="0">
                <a:solidFill>
                  <a:srgbClr val="000000"/>
                </a:solidFill>
                <a:effectLst/>
                <a:latin typeface="Arial" panose="020B0604020202020204" pitchFamily="34" charset="0"/>
                <a:cs typeface="Arial" panose="020B0604020202020204" pitchFamily="34" charset="0"/>
              </a:rPr>
              <a:t>back</a:t>
            </a:r>
            <a:br>
              <a:rPr lang="en-US" sz="2000" b="0" i="0" dirty="0">
                <a:solidFill>
                  <a:srgbClr val="000000"/>
                </a:solidFill>
                <a:effectLst/>
                <a:latin typeface="Arial" panose="020B0604020202020204" pitchFamily="34" charset="0"/>
                <a:cs typeface="Arial" panose="020B0604020202020204" pitchFamily="34" charset="0"/>
              </a:rPr>
            </a:br>
            <a:br>
              <a:rPr lang="en-US" sz="2000" dirty="0">
                <a:latin typeface="Arial" panose="020B0604020202020204" pitchFamily="34" charset="0"/>
                <a:cs typeface="Arial" panose="020B0604020202020204" pitchFamily="34" charset="0"/>
              </a:rPr>
            </a:b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6732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736208-CA99-E50A-591F-135376F87C81}"/>
              </a:ext>
            </a:extLst>
          </p:cNvPr>
          <p:cNvSpPr>
            <a:spLocks noGrp="1"/>
          </p:cNvSpPr>
          <p:nvPr>
            <p:ph type="title"/>
          </p:nvPr>
        </p:nvSpPr>
        <p:spPr>
          <a:xfrm>
            <a:off x="761801" y="296712"/>
            <a:ext cx="9906199" cy="1157242"/>
          </a:xfrm>
        </p:spPr>
        <p:txBody>
          <a:bodyPr>
            <a:normAutofit/>
          </a:bodyPr>
          <a:lstStyle/>
          <a:p>
            <a:pPr algn="ctr"/>
            <a:r>
              <a:rPr lang="en-US" b="1" i="0" dirty="0">
                <a:effectLst/>
                <a:latin typeface="Söhne"/>
              </a:rPr>
              <a:t>Recap</a:t>
            </a:r>
            <a:endParaRPr lang="en-US" dirty="0"/>
          </a:p>
        </p:txBody>
      </p:sp>
      <p:cxnSp>
        <p:nvCxnSpPr>
          <p:cNvPr id="28"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B846BD3-E44D-0C3D-729A-FAA308ACD223}"/>
              </a:ext>
            </a:extLst>
          </p:cNvPr>
          <p:cNvSpPr>
            <a:spLocks noGrp="1"/>
          </p:cNvSpPr>
          <p:nvPr>
            <p:ph idx="1"/>
          </p:nvPr>
        </p:nvSpPr>
        <p:spPr>
          <a:xfrm>
            <a:off x="761799" y="1750666"/>
            <a:ext cx="10381205" cy="4261249"/>
          </a:xfrm>
        </p:spPr>
        <p:txBody>
          <a:bodyPr>
            <a:noAutofit/>
          </a:bodyPr>
          <a:lstStyle/>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Language Model: A system that predicts the next word</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Recurrent Neural Network: A family of neural networks that:</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Take sequential input of any length</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Apply the same weights on each step.</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Can optionally produce output on each step</a:t>
            </a:r>
          </a:p>
          <a:p>
            <a:pPr algn="l"/>
            <a:r>
              <a:rPr lang="en-US" sz="1400" b="0" i="0" dirty="0">
                <a:solidFill>
                  <a:srgbClr val="000000"/>
                </a:solidFill>
                <a:effectLst/>
                <a:latin typeface="Arial" panose="020B0604020202020204" pitchFamily="34" charset="0"/>
              </a:rPr>
              <a:t>Problems: Vanishing and exploding gradient</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LSTM: Solution of Vanishing gradient</a:t>
            </a:r>
          </a:p>
          <a:p>
            <a:pPr marL="342900" indent="-342900" algn="l">
              <a:buFont typeface="Arial" panose="020B0604020202020204" pitchFamily="34" charset="0"/>
              <a:buChar char="•"/>
            </a:pPr>
            <a:r>
              <a:rPr lang="en-US" sz="1400" dirty="0">
                <a:solidFill>
                  <a:srgbClr val="000000"/>
                </a:solidFill>
                <a:latin typeface="Arial" panose="020B0604020202020204" pitchFamily="34" charset="0"/>
              </a:rPr>
              <a:t>Gradient Clipping: Solution for </a:t>
            </a:r>
            <a:r>
              <a:rPr lang="en-US" sz="1400" dirty="0" err="1">
                <a:solidFill>
                  <a:srgbClr val="000000"/>
                </a:solidFill>
                <a:latin typeface="Arial" panose="020B0604020202020204" pitchFamily="34" charset="0"/>
              </a:rPr>
              <a:t>Exploiding</a:t>
            </a:r>
            <a:r>
              <a:rPr lang="en-US" sz="1400" dirty="0">
                <a:solidFill>
                  <a:srgbClr val="000000"/>
                </a:solidFill>
                <a:latin typeface="Arial" panose="020B0604020202020204" pitchFamily="34" charset="0"/>
              </a:rPr>
              <a:t> gradient</a:t>
            </a:r>
          </a:p>
          <a:p>
            <a:pPr marL="342900" indent="-342900" algn="l">
              <a:buFont typeface="Arial" panose="020B0604020202020204" pitchFamily="34" charset="0"/>
              <a:buChar char="•"/>
            </a:pPr>
            <a:r>
              <a:rPr lang="en-US" sz="1400" b="0" i="0" dirty="0">
                <a:solidFill>
                  <a:srgbClr val="374151"/>
                </a:solidFill>
                <a:effectLst/>
                <a:latin typeface="Söhne"/>
              </a:rPr>
              <a:t>GRUs are similar to Long Short-Term Memory (LSTM)</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Machine Translation</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Seq Seq Neural machine </a:t>
            </a:r>
            <a:r>
              <a:rPr lang="en-US" sz="1400" b="0" i="0" dirty="0" err="1">
                <a:solidFill>
                  <a:srgbClr val="000000"/>
                </a:solidFill>
                <a:effectLst/>
                <a:latin typeface="Arial" panose="020B0604020202020204" pitchFamily="34" charset="0"/>
              </a:rPr>
              <a:t>translaton</a:t>
            </a:r>
            <a:endParaRPr lang="en-US" sz="1400" b="0" i="0" dirty="0">
              <a:solidFill>
                <a:srgbClr val="000000"/>
              </a:solidFill>
              <a:effectLst/>
              <a:latin typeface="Arial" panose="020B0604020202020204" pitchFamily="34" charset="0"/>
            </a:endParaRPr>
          </a:p>
          <a:p>
            <a:pPr marL="342900" indent="-342900" algn="l">
              <a:buFont typeface="Arial" panose="020B0604020202020204" pitchFamily="34" charset="0"/>
              <a:buChar char="•"/>
            </a:pPr>
            <a:endParaRPr lang="en-US" sz="1400" b="0" i="0" dirty="0">
              <a:solidFill>
                <a:srgbClr val="000000"/>
              </a:solidFill>
              <a:effectLst/>
              <a:latin typeface="Arial" panose="020B0604020202020204" pitchFamily="34" charset="0"/>
            </a:endParaRPr>
          </a:p>
          <a:p>
            <a:br>
              <a:rPr lang="en-US" sz="1400" dirty="0"/>
            </a:br>
            <a:endParaRPr lang="en-US" sz="1400" dirty="0"/>
          </a:p>
        </p:txBody>
      </p:sp>
    </p:spTree>
    <p:extLst>
      <p:ext uri="{BB962C8B-B14F-4D97-AF65-F5344CB8AC3E}">
        <p14:creationId xmlns:p14="http://schemas.microsoft.com/office/powerpoint/2010/main" val="36479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5ACF3-F3FE-2C11-45BC-0B09B63E614A}"/>
              </a:ext>
            </a:extLst>
          </p:cNvPr>
          <p:cNvSpPr>
            <a:spLocks noGrp="1"/>
          </p:cNvSpPr>
          <p:nvPr>
            <p:ph type="title"/>
          </p:nvPr>
        </p:nvSpPr>
        <p:spPr>
          <a:xfrm>
            <a:off x="6580233" y="2579129"/>
            <a:ext cx="4709550" cy="3433149"/>
          </a:xfrm>
        </p:spPr>
        <p:txBody>
          <a:bodyPr vert="horz" lIns="91440" tIns="45720" rIns="91440" bIns="45720" rtlCol="0" anchor="ctr">
            <a:normAutofit/>
          </a:bodyPr>
          <a:lstStyle/>
          <a:p>
            <a:r>
              <a:rPr lang="en-US" sz="4800"/>
              <a:t>Problems with RNN?</a:t>
            </a:r>
          </a:p>
        </p:txBody>
      </p:sp>
      <p:pic>
        <p:nvPicPr>
          <p:cNvPr id="5" name="Picture 4" descr="Wood human figure">
            <a:extLst>
              <a:ext uri="{FF2B5EF4-FFF2-40B4-BE49-F238E27FC236}">
                <a16:creationId xmlns:a16="http://schemas.microsoft.com/office/drawing/2014/main" id="{8E849A74-6EFF-21AB-1E38-3026673E455E}"/>
              </a:ext>
            </a:extLst>
          </p:cNvPr>
          <p:cNvPicPr>
            <a:picLocks noChangeAspect="1"/>
          </p:cNvPicPr>
          <p:nvPr/>
        </p:nvPicPr>
        <p:blipFill rotWithShape="1">
          <a:blip r:embed="rId2"/>
          <a:srcRect r="40666" b="-2"/>
          <a:stretch/>
        </p:blipFill>
        <p:spPr>
          <a:xfrm>
            <a:off x="20" y="-1"/>
            <a:ext cx="6095978" cy="6857999"/>
          </a:xfrm>
          <a:prstGeom prst="rect">
            <a:avLst/>
          </a:prstGeom>
        </p:spPr>
      </p:pic>
    </p:spTree>
    <p:extLst>
      <p:ext uri="{BB962C8B-B14F-4D97-AF65-F5344CB8AC3E}">
        <p14:creationId xmlns:p14="http://schemas.microsoft.com/office/powerpoint/2010/main" val="3930246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5D9B4-3AB8-516D-DDA0-2DCA8144ACEF}"/>
              </a:ext>
            </a:extLst>
          </p:cNvPr>
          <p:cNvSpPr>
            <a:spLocks noGrp="1"/>
          </p:cNvSpPr>
          <p:nvPr>
            <p:ph type="title"/>
          </p:nvPr>
        </p:nvSpPr>
        <p:spPr/>
        <p:txBody>
          <a:bodyPr/>
          <a:lstStyle/>
          <a:p>
            <a:r>
              <a:rPr lang="en-US" b="1" i="0" dirty="0">
                <a:solidFill>
                  <a:srgbClr val="374151"/>
                </a:solidFill>
                <a:effectLst/>
                <a:latin typeface="Söhne"/>
              </a:rPr>
              <a:t>Vanishing Gradient Example</a:t>
            </a:r>
            <a:r>
              <a:rPr lang="en-US" b="0" i="0" dirty="0">
                <a:solidFill>
                  <a:srgbClr val="374151"/>
                </a:solidFill>
                <a:effectLst/>
                <a:latin typeface="Söhne"/>
              </a:rPr>
              <a:t>:</a:t>
            </a:r>
            <a:endParaRPr lang="en-US" dirty="0"/>
          </a:p>
        </p:txBody>
      </p:sp>
      <p:sp>
        <p:nvSpPr>
          <p:cNvPr id="3" name="Content Placeholder 2">
            <a:extLst>
              <a:ext uri="{FF2B5EF4-FFF2-40B4-BE49-F238E27FC236}">
                <a16:creationId xmlns:a16="http://schemas.microsoft.com/office/drawing/2014/main" id="{925BCFC7-DEAA-7167-C2B0-21D5DB282F96}"/>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Suppose you're training a simple neural network for a binary classification task, and you're using a sigmoid activation function. During backpropagation, the gradients start to become very small, close to zero. This means the weight updates are minimal, and the network learns very slowly. For instance:</a:t>
            </a:r>
          </a:p>
          <a:p>
            <a:pPr algn="l">
              <a:buFont typeface="Arial" panose="020B0604020202020204" pitchFamily="34" charset="0"/>
              <a:buChar char="•"/>
            </a:pPr>
            <a:r>
              <a:rPr lang="en-US" b="0" i="0" dirty="0">
                <a:solidFill>
                  <a:srgbClr val="374151"/>
                </a:solidFill>
                <a:effectLst/>
                <a:latin typeface="Söhne"/>
              </a:rPr>
              <a:t>Gradient of the loss with respect to a weight: 0.0001</a:t>
            </a:r>
          </a:p>
          <a:p>
            <a:pPr algn="l">
              <a:buFont typeface="Arial" panose="020B0604020202020204" pitchFamily="34" charset="0"/>
              <a:buChar char="•"/>
            </a:pPr>
            <a:r>
              <a:rPr lang="en-US" b="0" i="0" dirty="0">
                <a:solidFill>
                  <a:srgbClr val="374151"/>
                </a:solidFill>
                <a:effectLst/>
                <a:latin typeface="Söhne"/>
              </a:rPr>
              <a:t>Updated weight: 0.5 - 0.0001 = 0.4999</a:t>
            </a:r>
          </a:p>
          <a:p>
            <a:pPr algn="l"/>
            <a:r>
              <a:rPr lang="en-US" b="0" i="0" dirty="0">
                <a:solidFill>
                  <a:srgbClr val="374151"/>
                </a:solidFill>
                <a:effectLst/>
                <a:latin typeface="Söhne"/>
              </a:rPr>
              <a:t>As you can see, the gradient is extremely small, resulting in tiny weight updates. The network converges very slowly, and it may not effectively learn from the data.</a:t>
            </a:r>
          </a:p>
          <a:p>
            <a:endParaRPr lang="en-US" dirty="0"/>
          </a:p>
        </p:txBody>
      </p:sp>
    </p:spTree>
    <p:extLst>
      <p:ext uri="{BB962C8B-B14F-4D97-AF65-F5344CB8AC3E}">
        <p14:creationId xmlns:p14="http://schemas.microsoft.com/office/powerpoint/2010/main" val="3703844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7C7D9-EFA1-1EFA-2352-E8ED9CBE8252}"/>
              </a:ext>
            </a:extLst>
          </p:cNvPr>
          <p:cNvSpPr>
            <a:spLocks noGrp="1"/>
          </p:cNvSpPr>
          <p:nvPr>
            <p:ph type="title"/>
          </p:nvPr>
        </p:nvSpPr>
        <p:spPr/>
        <p:txBody>
          <a:bodyPr/>
          <a:lstStyle/>
          <a:p>
            <a:r>
              <a:rPr lang="en-US" b="1" i="0" dirty="0">
                <a:solidFill>
                  <a:srgbClr val="374151"/>
                </a:solidFill>
                <a:effectLst/>
                <a:latin typeface="Söhne"/>
              </a:rPr>
              <a:t>Exploding Gradient Example</a:t>
            </a:r>
            <a:r>
              <a:rPr lang="en-US" b="0" i="0" dirty="0">
                <a:solidFill>
                  <a:srgbClr val="374151"/>
                </a:solidFill>
                <a:effectLst/>
                <a:latin typeface="Söhne"/>
              </a:rPr>
              <a:t>:</a:t>
            </a:r>
            <a:endParaRPr lang="en-US" dirty="0"/>
          </a:p>
        </p:txBody>
      </p:sp>
      <p:sp>
        <p:nvSpPr>
          <p:cNvPr id="3" name="Content Placeholder 2">
            <a:extLst>
              <a:ext uri="{FF2B5EF4-FFF2-40B4-BE49-F238E27FC236}">
                <a16:creationId xmlns:a16="http://schemas.microsoft.com/office/drawing/2014/main" id="{5FD6DEC5-4DB5-4040-5B23-7A10FF060B4C}"/>
              </a:ext>
            </a:extLst>
          </p:cNvPr>
          <p:cNvSpPr>
            <a:spLocks noGrp="1"/>
          </p:cNvSpPr>
          <p:nvPr>
            <p:ph idx="1"/>
          </p:nvPr>
        </p:nvSpPr>
        <p:spPr/>
        <p:txBody>
          <a:bodyPr>
            <a:normAutofit lnSpcReduction="10000"/>
          </a:bodyPr>
          <a:lstStyle/>
          <a:p>
            <a:pPr algn="l"/>
            <a:r>
              <a:rPr lang="en-US" b="0" i="0" dirty="0">
                <a:solidFill>
                  <a:srgbClr val="374151"/>
                </a:solidFill>
                <a:effectLst/>
                <a:latin typeface="Söhne"/>
              </a:rPr>
              <a:t>Now, consider the opposite scenario where the gradients explode and become very large. During backpropagation, the gradients grow exponentially, leading to massive weight updates. For example:</a:t>
            </a:r>
          </a:p>
          <a:p>
            <a:pPr algn="l">
              <a:buFont typeface="Arial" panose="020B0604020202020204" pitchFamily="34" charset="0"/>
              <a:buChar char="•"/>
            </a:pPr>
            <a:r>
              <a:rPr lang="en-US" b="0" i="0" dirty="0">
                <a:solidFill>
                  <a:srgbClr val="374151"/>
                </a:solidFill>
                <a:effectLst/>
                <a:latin typeface="Söhne"/>
              </a:rPr>
              <a:t>Gradient of the loss with respect to a weight: 10,000</a:t>
            </a:r>
          </a:p>
          <a:p>
            <a:pPr algn="l">
              <a:buFont typeface="Arial" panose="020B0604020202020204" pitchFamily="34" charset="0"/>
              <a:buChar char="•"/>
            </a:pPr>
            <a:r>
              <a:rPr lang="en-US" b="0" i="0" dirty="0">
                <a:solidFill>
                  <a:srgbClr val="374151"/>
                </a:solidFill>
                <a:effectLst/>
                <a:latin typeface="Söhne"/>
              </a:rPr>
              <a:t>Updated weight: 0.5 - 10,000 = -9,999.5</a:t>
            </a:r>
          </a:p>
          <a:p>
            <a:pPr algn="l"/>
            <a:r>
              <a:rPr lang="en-US" b="0" i="0" dirty="0">
                <a:solidFill>
                  <a:srgbClr val="374151"/>
                </a:solidFill>
                <a:effectLst/>
                <a:latin typeface="Söhne"/>
              </a:rPr>
              <a:t>In this case, the gradients are so large that they cause dramatic weight updates. The network might oscillate, diverge, or fail to converge to a good solution because the weight updates are too extreme.</a:t>
            </a:r>
          </a:p>
          <a:p>
            <a:endParaRPr lang="en-US" dirty="0"/>
          </a:p>
        </p:txBody>
      </p:sp>
    </p:spTree>
    <p:extLst>
      <p:ext uri="{BB962C8B-B14F-4D97-AF65-F5344CB8AC3E}">
        <p14:creationId xmlns:p14="http://schemas.microsoft.com/office/powerpoint/2010/main" val="53773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table with text on it&#10;&#10;Description automatically generated">
            <a:extLst>
              <a:ext uri="{FF2B5EF4-FFF2-40B4-BE49-F238E27FC236}">
                <a16:creationId xmlns:a16="http://schemas.microsoft.com/office/drawing/2014/main" id="{B01DD3DE-BA8E-936A-D271-9E1D5E3AA100}"/>
              </a:ext>
            </a:extLst>
          </p:cNvPr>
          <p:cNvPicPr>
            <a:picLocks noChangeAspect="1"/>
          </p:cNvPicPr>
          <p:nvPr/>
        </p:nvPicPr>
        <p:blipFill>
          <a:blip r:embed="rId2"/>
          <a:stretch>
            <a:fillRect/>
          </a:stretch>
        </p:blipFill>
        <p:spPr>
          <a:xfrm>
            <a:off x="2349500" y="82550"/>
            <a:ext cx="7493000" cy="6692900"/>
          </a:xfrm>
          <a:prstGeom prst="rect">
            <a:avLst/>
          </a:prstGeom>
        </p:spPr>
      </p:pic>
    </p:spTree>
    <p:extLst>
      <p:ext uri="{BB962C8B-B14F-4D97-AF65-F5344CB8AC3E}">
        <p14:creationId xmlns:p14="http://schemas.microsoft.com/office/powerpoint/2010/main" val="258839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2D339-E341-7A76-8211-16E536171D72}"/>
              </a:ext>
            </a:extLst>
          </p:cNvPr>
          <p:cNvSpPr>
            <a:spLocks noGrp="1"/>
          </p:cNvSpPr>
          <p:nvPr>
            <p:ph type="title"/>
          </p:nvPr>
        </p:nvSpPr>
        <p:spPr/>
        <p:txBody>
          <a:bodyPr/>
          <a:lstStyle/>
          <a:p>
            <a:r>
              <a:rPr lang="en-US" dirty="0"/>
              <a:t>Evaluation of Machine Translation</a:t>
            </a:r>
          </a:p>
        </p:txBody>
      </p:sp>
      <p:sp>
        <p:nvSpPr>
          <p:cNvPr id="3" name="Content Placeholder 2">
            <a:extLst>
              <a:ext uri="{FF2B5EF4-FFF2-40B4-BE49-F238E27FC236}">
                <a16:creationId xmlns:a16="http://schemas.microsoft.com/office/drawing/2014/main" id="{5186E94C-D87A-6078-75EC-739D64094819}"/>
              </a:ext>
            </a:extLst>
          </p:cNvPr>
          <p:cNvSpPr>
            <a:spLocks noGrp="1"/>
          </p:cNvSpPr>
          <p:nvPr>
            <p:ph idx="1"/>
          </p:nvPr>
        </p:nvSpPr>
        <p:spPr/>
        <p:txBody>
          <a:bodyPr>
            <a:normAutofit fontScale="92500"/>
          </a:bodyPr>
          <a:lstStyle/>
          <a:p>
            <a:r>
              <a:rPr lang="en-US" b="0" i="0" dirty="0">
                <a:effectLst/>
                <a:latin typeface="Arial" panose="020B0604020202020204" pitchFamily="34" charset="0"/>
              </a:rPr>
              <a:t>BLEU (Bilingual Evaluation Understudy)</a:t>
            </a:r>
            <a:br>
              <a:rPr lang="en-US" dirty="0"/>
            </a:br>
            <a:r>
              <a:rPr lang="en-US" b="0" i="0" dirty="0">
                <a:effectLst/>
                <a:latin typeface="Arial" panose="020B0604020202020204" pitchFamily="34" charset="0"/>
              </a:rPr>
              <a:t>• BLEU compares the machine-written translation to one or several human-written</a:t>
            </a:r>
            <a:br>
              <a:rPr lang="en-US" dirty="0"/>
            </a:br>
            <a:r>
              <a:rPr lang="en-US" b="0" i="0" dirty="0">
                <a:effectLst/>
                <a:latin typeface="Arial" panose="020B0604020202020204" pitchFamily="34" charset="0"/>
              </a:rPr>
              <a:t>translation(s), and computes a similarity score based on:</a:t>
            </a:r>
            <a:br>
              <a:rPr lang="en-US" dirty="0"/>
            </a:br>
            <a:r>
              <a:rPr lang="en-US" b="0" i="0" dirty="0">
                <a:effectLst/>
                <a:latin typeface="Arial" panose="020B0604020202020204" pitchFamily="34" charset="0"/>
              </a:rPr>
              <a:t>• n-gram precision (usually for 1, 2, 3 and 4-grams)</a:t>
            </a:r>
            <a:br>
              <a:rPr lang="en-US" dirty="0"/>
            </a:br>
            <a:r>
              <a:rPr lang="en-US" b="0" i="0" dirty="0">
                <a:effectLst/>
                <a:latin typeface="Arial" panose="020B0604020202020204" pitchFamily="34" charset="0"/>
              </a:rPr>
              <a:t>• Plus a penalty for too-short system translations</a:t>
            </a:r>
            <a:br>
              <a:rPr lang="en-US" dirty="0"/>
            </a:br>
            <a:r>
              <a:rPr lang="en-US" b="0" i="0" dirty="0">
                <a:effectLst/>
                <a:latin typeface="Arial" panose="020B0604020202020204" pitchFamily="34" charset="0"/>
              </a:rPr>
              <a:t>• BLEU is useful but imperfect</a:t>
            </a:r>
            <a:br>
              <a:rPr lang="en-US" dirty="0"/>
            </a:br>
            <a:r>
              <a:rPr lang="en-US" b="0" i="0" dirty="0">
                <a:effectLst/>
                <a:latin typeface="Arial" panose="020B0604020202020204" pitchFamily="34" charset="0"/>
              </a:rPr>
              <a:t>• There are many valid ways to translate a sentence</a:t>
            </a:r>
            <a:br>
              <a:rPr lang="en-US" dirty="0"/>
            </a:br>
            <a:r>
              <a:rPr lang="en-US" b="0" i="0" dirty="0">
                <a:effectLst/>
                <a:latin typeface="Arial" panose="020B0604020202020204" pitchFamily="34" charset="0"/>
              </a:rPr>
              <a:t>• So a good translation can get a poor BLEU score because it has low n-gram overlap</a:t>
            </a:r>
            <a:br>
              <a:rPr lang="en-US" dirty="0"/>
            </a:br>
            <a:r>
              <a:rPr lang="en-US" b="0" i="0" dirty="0">
                <a:effectLst/>
                <a:latin typeface="Arial" panose="020B0604020202020204" pitchFamily="34" charset="0"/>
              </a:rPr>
              <a:t>with the human translation</a:t>
            </a:r>
            <a:endParaRPr lang="en-US" dirty="0"/>
          </a:p>
        </p:txBody>
      </p:sp>
    </p:spTree>
    <p:extLst>
      <p:ext uri="{BB962C8B-B14F-4D97-AF65-F5344CB8AC3E}">
        <p14:creationId xmlns:p14="http://schemas.microsoft.com/office/powerpoint/2010/main" val="2366492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EDA00C-F876-FA49-ED4B-6E3217456383}"/>
              </a:ext>
            </a:extLst>
          </p:cNvPr>
          <p:cNvSpPr>
            <a:spLocks noGrp="1"/>
          </p:cNvSpPr>
          <p:nvPr>
            <p:ph type="title"/>
          </p:nvPr>
        </p:nvSpPr>
        <p:spPr>
          <a:xfrm>
            <a:off x="761801" y="858982"/>
            <a:ext cx="10111983" cy="1515728"/>
          </a:xfrm>
        </p:spPr>
        <p:txBody>
          <a:bodyPr>
            <a:normAutofit/>
          </a:bodyPr>
          <a:lstStyle/>
          <a:p>
            <a:r>
              <a:rPr lang="en-US" sz="4400" b="0" i="0" dirty="0">
                <a:solidFill>
                  <a:srgbClr val="000000"/>
                </a:solidFill>
                <a:effectLst/>
                <a:latin typeface="Arial" panose="020B0604020202020204" pitchFamily="34" charset="0"/>
              </a:rPr>
              <a:t>So, is Machine Translation solved?</a:t>
            </a:r>
            <a:br>
              <a:rPr lang="en-US" sz="4400" b="0" i="0" dirty="0">
                <a:solidFill>
                  <a:srgbClr val="000000"/>
                </a:solidFill>
                <a:effectLst/>
                <a:latin typeface="Arial" panose="020B0604020202020204" pitchFamily="34" charset="0"/>
              </a:rPr>
            </a:br>
            <a:endParaRPr lang="en-US" dirty="0"/>
          </a:p>
        </p:txBody>
      </p:sp>
      <p:sp>
        <p:nvSpPr>
          <p:cNvPr id="18" name="Content Placeholder 2">
            <a:extLst>
              <a:ext uri="{FF2B5EF4-FFF2-40B4-BE49-F238E27FC236}">
                <a16:creationId xmlns:a16="http://schemas.microsoft.com/office/drawing/2014/main" id="{B5E0DAE6-B20B-2621-104B-454DEB136209}"/>
              </a:ext>
            </a:extLst>
          </p:cNvPr>
          <p:cNvSpPr>
            <a:spLocks noGrp="1"/>
          </p:cNvSpPr>
          <p:nvPr>
            <p:ph idx="1"/>
          </p:nvPr>
        </p:nvSpPr>
        <p:spPr>
          <a:xfrm>
            <a:off x="1389419" y="2727729"/>
            <a:ext cx="9048985" cy="3512350"/>
          </a:xfrm>
        </p:spPr>
        <p:txBody>
          <a:bodyPr>
            <a:noAutofit/>
          </a:bodyPr>
          <a:lstStyle/>
          <a:p>
            <a:pPr algn="l"/>
            <a:endParaRPr lang="en-US" sz="2000" dirty="0">
              <a:solidFill>
                <a:srgbClr val="374151"/>
              </a:solidFill>
              <a:latin typeface="Söhne"/>
            </a:endParaRPr>
          </a:p>
          <a:p>
            <a:pPr algn="l" rtl="0"/>
            <a:br>
              <a:rPr lang="en-US" sz="1600" b="0" i="0" dirty="0">
                <a:solidFill>
                  <a:srgbClr val="000000"/>
                </a:solidFill>
                <a:effectLst/>
                <a:latin typeface="Lato" panose="020F0502020204030203" pitchFamily="34" charset="0"/>
              </a:rPr>
            </a:br>
            <a:endParaRPr lang="en-US" sz="1600" b="0" i="0" dirty="0">
              <a:solidFill>
                <a:srgbClr val="000000"/>
              </a:solidFill>
              <a:effectLst/>
              <a:latin typeface="Lato" panose="020F0502020204030203" pitchFamily="34" charset="0"/>
            </a:endParaRPr>
          </a:p>
          <a:p>
            <a:pPr algn="l"/>
            <a:endParaRPr lang="en-US" sz="2000" dirty="0"/>
          </a:p>
        </p:txBody>
      </p:sp>
      <p:cxnSp>
        <p:nvCxnSpPr>
          <p:cNvPr id="28" name="Straight Connector 2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FD7C26-D8CA-3388-CC39-C6E42D6D9403}"/>
              </a:ext>
            </a:extLst>
          </p:cNvPr>
          <p:cNvSpPr txBox="1"/>
          <p:nvPr/>
        </p:nvSpPr>
        <p:spPr>
          <a:xfrm>
            <a:off x="1163782" y="3233692"/>
            <a:ext cx="7983186" cy="1477328"/>
          </a:xfrm>
          <a:prstGeom prst="rect">
            <a:avLst/>
          </a:prstGeom>
          <a:noFill/>
        </p:spPr>
        <p:txBody>
          <a:bodyPr wrap="square">
            <a:spAutoFit/>
          </a:bodyPr>
          <a:lstStyle/>
          <a:p>
            <a:r>
              <a:rPr lang="en-US" b="0" i="0" dirty="0">
                <a:solidFill>
                  <a:srgbClr val="374151"/>
                </a:solidFill>
                <a:effectLst/>
                <a:latin typeface="Söhne"/>
              </a:rPr>
              <a:t>The bottleneck problem arises from the fixed-size representation of the source sentence. If the source sentence is very long or contains complex information, it's challenging for the encoder to compress all the relevant information into this fixed-size vector. As a result, some information may be lost or not adequately represented in the context vector.</a:t>
            </a:r>
            <a:endParaRPr lang="en-US" dirty="0"/>
          </a:p>
        </p:txBody>
      </p:sp>
    </p:spTree>
    <p:extLst>
      <p:ext uri="{BB962C8B-B14F-4D97-AF65-F5344CB8AC3E}">
        <p14:creationId xmlns:p14="http://schemas.microsoft.com/office/powerpoint/2010/main" val="4233893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B358A-2672-50E0-9E3D-D602AD1F1482}"/>
              </a:ext>
            </a:extLst>
          </p:cNvPr>
          <p:cNvSpPr>
            <a:spLocks noGrp="1"/>
          </p:cNvSpPr>
          <p:nvPr>
            <p:ph type="title"/>
          </p:nvPr>
        </p:nvSpPr>
        <p:spPr>
          <a:xfrm>
            <a:off x="761801" y="858982"/>
            <a:ext cx="9589765" cy="1432273"/>
          </a:xfrm>
        </p:spPr>
        <p:txBody>
          <a:bodyPr>
            <a:normAutofit/>
          </a:bodyPr>
          <a:lstStyle/>
          <a:p>
            <a:r>
              <a:rPr lang="en-US" dirty="0"/>
              <a:t> Steps in </a:t>
            </a:r>
            <a:r>
              <a:rPr lang="en-US" dirty="0" err="1"/>
              <a:t>BoW</a:t>
            </a:r>
            <a:endParaRPr lang="en-US" dirty="0"/>
          </a:p>
        </p:txBody>
      </p:sp>
      <p:graphicFrame>
        <p:nvGraphicFramePr>
          <p:cNvPr id="5" name="Content Placeholder 2">
            <a:extLst>
              <a:ext uri="{FF2B5EF4-FFF2-40B4-BE49-F238E27FC236}">
                <a16:creationId xmlns:a16="http://schemas.microsoft.com/office/drawing/2014/main" id="{A7F0762A-17D9-261E-3396-0D048D943F52}"/>
              </a:ext>
            </a:extLst>
          </p:cNvPr>
          <p:cNvGraphicFramePr>
            <a:graphicFrameLocks noGrp="1"/>
          </p:cNvGraphicFramePr>
          <p:nvPr>
            <p:ph idx="1"/>
          </p:nvPr>
        </p:nvGraphicFramePr>
        <p:xfrm>
          <a:off x="762000" y="2749550"/>
          <a:ext cx="10380663" cy="32623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5099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A1A69-F55B-0271-BE38-A3746BD84264}"/>
              </a:ext>
            </a:extLst>
          </p:cNvPr>
          <p:cNvSpPr>
            <a:spLocks noGrp="1"/>
          </p:cNvSpPr>
          <p:nvPr>
            <p:ph type="title"/>
          </p:nvPr>
        </p:nvSpPr>
        <p:spPr>
          <a:xfrm>
            <a:off x="6788582" y="858983"/>
            <a:ext cx="3968783" cy="2021378"/>
          </a:xfrm>
        </p:spPr>
        <p:txBody>
          <a:bodyPr>
            <a:normAutofit/>
          </a:bodyPr>
          <a:lstStyle/>
          <a:p>
            <a:pPr>
              <a:lnSpc>
                <a:spcPct val="90000"/>
              </a:lnSpc>
            </a:pPr>
            <a:r>
              <a:rPr lang="en-US" sz="3400" b="0" i="0" dirty="0">
                <a:effectLst/>
                <a:latin typeface="Söhne"/>
              </a:rPr>
              <a:t>Solution to Bottleneck problem?</a:t>
            </a:r>
            <a:br>
              <a:rPr lang="en-US" sz="3400" b="0" i="0" dirty="0">
                <a:effectLst/>
                <a:latin typeface="Söhne"/>
              </a:rPr>
            </a:br>
            <a:endParaRPr lang="en-US" sz="3400" dirty="0"/>
          </a:p>
        </p:txBody>
      </p:sp>
      <p:pic>
        <p:nvPicPr>
          <p:cNvPr id="5" name="Picture 4" descr="White puzzle with one red piece">
            <a:extLst>
              <a:ext uri="{FF2B5EF4-FFF2-40B4-BE49-F238E27FC236}">
                <a16:creationId xmlns:a16="http://schemas.microsoft.com/office/drawing/2014/main" id="{984B4D01-631B-716D-11A6-5E360BB4C97E}"/>
              </a:ext>
            </a:extLst>
          </p:cNvPr>
          <p:cNvPicPr>
            <a:picLocks noChangeAspect="1"/>
          </p:cNvPicPr>
          <p:nvPr/>
        </p:nvPicPr>
        <p:blipFill rotWithShape="1">
          <a:blip r:embed="rId2"/>
          <a:srcRect l="24658" r="2305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AF1C9AE5-58AB-CF23-CBF5-D571868F598A}"/>
              </a:ext>
            </a:extLst>
          </p:cNvPr>
          <p:cNvSpPr>
            <a:spLocks noGrp="1"/>
          </p:cNvSpPr>
          <p:nvPr>
            <p:ph idx="1"/>
          </p:nvPr>
        </p:nvSpPr>
        <p:spPr>
          <a:xfrm>
            <a:off x="6788582" y="3282696"/>
            <a:ext cx="3968783" cy="2957383"/>
          </a:xfrm>
        </p:spPr>
        <p:txBody>
          <a:bodyPr anchor="ctr">
            <a:normAutofit/>
          </a:bodyPr>
          <a:lstStyle/>
          <a:p>
            <a:pPr>
              <a:lnSpc>
                <a:spcPct val="100000"/>
              </a:lnSpc>
            </a:pPr>
            <a:r>
              <a:rPr lang="en-US" sz="2000" b="0" i="0" dirty="0">
                <a:solidFill>
                  <a:srgbClr val="FF0000"/>
                </a:solidFill>
                <a:effectLst/>
                <a:latin typeface="Arial" panose="020B0604020202020204" pitchFamily="34" charset="0"/>
              </a:rPr>
              <a:t>Attention</a:t>
            </a:r>
            <a:r>
              <a:rPr lang="en-US" sz="2000" b="0" i="0" dirty="0">
                <a:effectLst/>
                <a:latin typeface="Arial" panose="020B0604020202020204" pitchFamily="34" charset="0"/>
              </a:rPr>
              <a:t> provides a solution to the bottleneck problem.</a:t>
            </a:r>
            <a:br>
              <a:rPr lang="en-US" sz="2000" b="0" i="0" dirty="0">
                <a:effectLst/>
                <a:latin typeface="Lato" panose="020F0502020204030203" pitchFamily="34" charset="0"/>
              </a:rPr>
            </a:br>
            <a:r>
              <a:rPr lang="en-US" sz="2000" b="0" i="0" dirty="0">
                <a:effectLst/>
                <a:latin typeface="Arial" panose="020B0604020202020204" pitchFamily="34" charset="0"/>
              </a:rPr>
              <a:t>• Core idea: on each step of the decoder, use direct connection to the encoder to focus</a:t>
            </a:r>
            <a:br>
              <a:rPr lang="en-US" sz="2000" b="0" i="0" dirty="0">
                <a:effectLst/>
                <a:latin typeface="Lato" panose="020F0502020204030203" pitchFamily="34" charset="0"/>
              </a:rPr>
            </a:br>
            <a:r>
              <a:rPr lang="en-US" sz="2000" b="0" i="0" dirty="0">
                <a:effectLst/>
                <a:latin typeface="Arial" panose="020B0604020202020204" pitchFamily="34" charset="0"/>
              </a:rPr>
              <a:t>on a particular part of the source sequence</a:t>
            </a:r>
            <a:br>
              <a:rPr lang="en-US" sz="2000" b="0" i="0" dirty="0">
                <a:effectLst/>
                <a:latin typeface="Lato" panose="020F0502020204030203" pitchFamily="34" charset="0"/>
              </a:rPr>
            </a:br>
            <a:br>
              <a:rPr lang="en-US" sz="2000" dirty="0"/>
            </a:br>
            <a:endParaRPr lang="en-US" sz="2000"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6228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7023-2B3D-36E1-2AC7-D4A02FDBE9AA}"/>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170C18ED-98DD-F33F-F739-638152306DEB}"/>
              </a:ext>
            </a:extLst>
          </p:cNvPr>
          <p:cNvPicPr>
            <a:picLocks noGrp="1" noChangeAspect="1"/>
          </p:cNvPicPr>
          <p:nvPr>
            <p:ph idx="1"/>
          </p:nvPr>
        </p:nvPicPr>
        <p:blipFill>
          <a:blip r:embed="rId2"/>
          <a:stretch>
            <a:fillRect/>
          </a:stretch>
        </p:blipFill>
        <p:spPr>
          <a:xfrm>
            <a:off x="2364820" y="2749550"/>
            <a:ext cx="7175023" cy="3262313"/>
          </a:xfrm>
        </p:spPr>
      </p:pic>
    </p:spTree>
    <p:extLst>
      <p:ext uri="{BB962C8B-B14F-4D97-AF65-F5344CB8AC3E}">
        <p14:creationId xmlns:p14="http://schemas.microsoft.com/office/powerpoint/2010/main" val="1305972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8994-31F9-6D2B-AF45-326A5ADCFEAD}"/>
              </a:ext>
            </a:extLst>
          </p:cNvPr>
          <p:cNvSpPr>
            <a:spLocks noGrp="1"/>
          </p:cNvSpPr>
          <p:nvPr>
            <p:ph type="title"/>
          </p:nvPr>
        </p:nvSpPr>
        <p:spPr/>
        <p:txBody>
          <a:bodyPr/>
          <a:lstStyle/>
          <a:p>
            <a:r>
              <a:rPr lang="en-US" dirty="0"/>
              <a:t>Attention benefits:</a:t>
            </a:r>
          </a:p>
        </p:txBody>
      </p:sp>
      <p:sp>
        <p:nvSpPr>
          <p:cNvPr id="3" name="Content Placeholder 2">
            <a:extLst>
              <a:ext uri="{FF2B5EF4-FFF2-40B4-BE49-F238E27FC236}">
                <a16:creationId xmlns:a16="http://schemas.microsoft.com/office/drawing/2014/main" id="{0DDA5F7D-369D-53C0-5366-D4F10EE38F8D}"/>
              </a:ext>
            </a:extLst>
          </p:cNvPr>
          <p:cNvSpPr>
            <a:spLocks noGrp="1"/>
          </p:cNvSpPr>
          <p:nvPr>
            <p:ph idx="1"/>
          </p:nvPr>
        </p:nvSpPr>
        <p:spPr>
          <a:xfrm>
            <a:off x="342901" y="1857375"/>
            <a:ext cx="10800104" cy="4780931"/>
          </a:xfrm>
        </p:spPr>
        <p:txBody>
          <a:bodyPr>
            <a:normAutofit fontScale="32500" lnSpcReduction="20000"/>
          </a:bodyPr>
          <a:lstStyle/>
          <a:p>
            <a:pPr algn="l"/>
            <a:br>
              <a:rPr lang="en-US" sz="4900" b="0" i="0" dirty="0">
                <a:solidFill>
                  <a:srgbClr val="000000"/>
                </a:solidFill>
                <a:effectLst/>
                <a:latin typeface="Arial" panose="020B0604020202020204" pitchFamily="34" charset="0"/>
              </a:rPr>
            </a:br>
            <a:r>
              <a:rPr lang="en-US" sz="4900" b="1" i="0" dirty="0">
                <a:solidFill>
                  <a:srgbClr val="000000"/>
                </a:solidFill>
                <a:effectLst/>
                <a:latin typeface="Arial" panose="020B0604020202020204" pitchFamily="34" charset="0"/>
              </a:rPr>
              <a:t>1. Attention significantly improves NMT performance</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It’s very useful to allow decoder to focus on certain parts of the source</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2. </a:t>
            </a:r>
            <a:r>
              <a:rPr lang="en-US" sz="4900" b="1" i="0" dirty="0">
                <a:solidFill>
                  <a:srgbClr val="000000"/>
                </a:solidFill>
                <a:effectLst/>
                <a:latin typeface="Arial" panose="020B0604020202020204" pitchFamily="34" charset="0"/>
              </a:rPr>
              <a:t>Attention provides more “human-like” model of the MT process</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You can look back at the source sentence while translating, rather than needing to remember it all</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3. </a:t>
            </a:r>
            <a:r>
              <a:rPr lang="en-US" sz="4900" b="1" i="0" dirty="0">
                <a:solidFill>
                  <a:srgbClr val="000000"/>
                </a:solidFill>
                <a:effectLst/>
                <a:latin typeface="Arial" panose="020B0604020202020204" pitchFamily="34" charset="0"/>
              </a:rPr>
              <a:t>Attention solves the bottleneck problem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Attention allows decoder to look directly at source; bypass bottleneck</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4. </a:t>
            </a:r>
            <a:r>
              <a:rPr lang="en-US" sz="4900" b="1" i="0" dirty="0">
                <a:solidFill>
                  <a:srgbClr val="000000"/>
                </a:solidFill>
                <a:effectLst/>
                <a:latin typeface="Arial" panose="020B0604020202020204" pitchFamily="34" charset="0"/>
              </a:rPr>
              <a:t>Attention helps with the vanishing gradient problem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Provides shortcut to faraway states</a:t>
            </a:r>
          </a:p>
          <a:p>
            <a:pPr algn="l"/>
            <a:br>
              <a:rPr lang="en-US" sz="4900" b="0" i="0" dirty="0">
                <a:solidFill>
                  <a:srgbClr val="000000"/>
                </a:solidFill>
                <a:effectLst/>
                <a:latin typeface="Lato" panose="020F0502020204030203" pitchFamily="34" charset="0"/>
              </a:rPr>
            </a:br>
            <a:r>
              <a:rPr lang="en-US" sz="4900" b="1" dirty="0">
                <a:solidFill>
                  <a:srgbClr val="000000"/>
                </a:solidFill>
                <a:latin typeface="Arial" panose="020B0604020202020204" pitchFamily="34" charset="0"/>
              </a:rPr>
              <a:t>5. </a:t>
            </a:r>
            <a:r>
              <a:rPr lang="en-US" sz="4900" b="1" i="0" dirty="0">
                <a:solidFill>
                  <a:srgbClr val="000000"/>
                </a:solidFill>
                <a:effectLst/>
                <a:latin typeface="Arial" panose="020B0604020202020204" pitchFamily="34" charset="0"/>
              </a:rPr>
              <a:t>Attention provides some interpretability</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By inspecting attention distribution, we see what the decoder was focusing on</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We get (soft) alignment for free!</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This is cool because we never explicitly trained an alignment system</a:t>
            </a:r>
            <a:br>
              <a:rPr lang="en-US" sz="4900" b="0" i="0" dirty="0">
                <a:solidFill>
                  <a:srgbClr val="000000"/>
                </a:solidFill>
                <a:effectLst/>
                <a:latin typeface="Lato" panose="020F0502020204030203" pitchFamily="34" charset="0"/>
              </a:rPr>
            </a:br>
            <a:r>
              <a:rPr lang="en-US" sz="4900" b="0" i="0" dirty="0">
                <a:solidFill>
                  <a:srgbClr val="000000"/>
                </a:solidFill>
                <a:effectLst/>
                <a:latin typeface="Arial" panose="020B0604020202020204" pitchFamily="34" charset="0"/>
              </a:rPr>
              <a:t>• The network just learned alignment by itself</a:t>
            </a:r>
            <a:br>
              <a:rPr lang="en-US" sz="4900" b="0" i="0" dirty="0">
                <a:solidFill>
                  <a:srgbClr val="000000"/>
                </a:solidFill>
                <a:effectLst/>
                <a:latin typeface="Lato" panose="020F0502020204030203" pitchFamily="34" charset="0"/>
              </a:rPr>
            </a:br>
            <a:br>
              <a:rPr lang="en-US" dirty="0"/>
            </a:br>
            <a:endParaRPr lang="en-US" dirty="0"/>
          </a:p>
        </p:txBody>
      </p:sp>
    </p:spTree>
    <p:extLst>
      <p:ext uri="{BB962C8B-B14F-4D97-AF65-F5344CB8AC3E}">
        <p14:creationId xmlns:p14="http://schemas.microsoft.com/office/powerpoint/2010/main" val="2538526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white sheet&#10;&#10;Description automatically generated">
            <a:extLst>
              <a:ext uri="{FF2B5EF4-FFF2-40B4-BE49-F238E27FC236}">
                <a16:creationId xmlns:a16="http://schemas.microsoft.com/office/drawing/2014/main" id="{A456E298-338D-F1BF-6014-0F05186285B1}"/>
              </a:ext>
            </a:extLst>
          </p:cNvPr>
          <p:cNvPicPr>
            <a:picLocks noGrp="1" noChangeAspect="1"/>
          </p:cNvPicPr>
          <p:nvPr>
            <p:ph idx="1"/>
          </p:nvPr>
        </p:nvPicPr>
        <p:blipFill>
          <a:blip r:embed="rId2"/>
          <a:stretch>
            <a:fillRect/>
          </a:stretch>
        </p:blipFill>
        <p:spPr>
          <a:xfrm>
            <a:off x="2474119" y="228135"/>
            <a:ext cx="7243759" cy="6401729"/>
          </a:xfrm>
        </p:spPr>
      </p:pic>
    </p:spTree>
    <p:extLst>
      <p:ext uri="{BB962C8B-B14F-4D97-AF65-F5344CB8AC3E}">
        <p14:creationId xmlns:p14="http://schemas.microsoft.com/office/powerpoint/2010/main" val="22086698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F5F5-A41C-B923-0425-58CCE5332E4E}"/>
              </a:ext>
            </a:extLst>
          </p:cNvPr>
          <p:cNvSpPr>
            <a:spLocks noGrp="1"/>
          </p:cNvSpPr>
          <p:nvPr>
            <p:ph type="title"/>
          </p:nvPr>
        </p:nvSpPr>
        <p:spPr/>
        <p:txBody>
          <a:bodyPr>
            <a:normAutofit fontScale="90000"/>
          </a:bodyPr>
          <a:lstStyle/>
          <a:p>
            <a:r>
              <a:rPr lang="en-US" b="0" i="0" dirty="0">
                <a:solidFill>
                  <a:srgbClr val="161616"/>
                </a:solidFill>
                <a:effectLst/>
                <a:latin typeface="Montserrat" pitchFamily="2" charset="77"/>
              </a:rPr>
              <a:t>Why </a:t>
            </a:r>
            <a:r>
              <a:rPr lang="en-US" sz="4900" dirty="0"/>
              <a:t>Self-attention</a:t>
            </a:r>
            <a:r>
              <a:rPr lang="en-US" b="0" i="0" dirty="0">
                <a:solidFill>
                  <a:srgbClr val="161616"/>
                </a:solidFill>
                <a:effectLst/>
                <a:latin typeface="Montserrat" pitchFamily="2" charset="77"/>
              </a:rPr>
              <a:t> is important</a:t>
            </a:r>
            <a:br>
              <a:rPr lang="en-US" b="0" i="0" dirty="0">
                <a:solidFill>
                  <a:srgbClr val="161616"/>
                </a:solidFill>
                <a:effectLst/>
                <a:latin typeface="Montserrat" pitchFamily="2" charset="77"/>
              </a:rPr>
            </a:br>
            <a:endParaRPr lang="en-US" dirty="0"/>
          </a:p>
        </p:txBody>
      </p:sp>
      <p:sp>
        <p:nvSpPr>
          <p:cNvPr id="3" name="Content Placeholder 2">
            <a:extLst>
              <a:ext uri="{FF2B5EF4-FFF2-40B4-BE49-F238E27FC236}">
                <a16:creationId xmlns:a16="http://schemas.microsoft.com/office/drawing/2014/main" id="{B79B2BAA-075D-C12F-CFA3-D0C92420EDF3}"/>
              </a:ext>
            </a:extLst>
          </p:cNvPr>
          <p:cNvSpPr>
            <a:spLocks noGrp="1"/>
          </p:cNvSpPr>
          <p:nvPr>
            <p:ph idx="1"/>
          </p:nvPr>
        </p:nvSpPr>
        <p:spPr/>
        <p:txBody>
          <a:bodyPr>
            <a:normAutofit/>
          </a:bodyPr>
          <a:lstStyle/>
          <a:p>
            <a:pPr algn="l" fontAlgn="base"/>
            <a:r>
              <a:rPr lang="en-US" sz="1800" b="0" i="0" dirty="0">
                <a:solidFill>
                  <a:srgbClr val="161616"/>
                </a:solidFill>
                <a:effectLst/>
              </a:rPr>
              <a:t>Self-attention has several benefits that make it important in machine learning and artificial intelligence:</a:t>
            </a:r>
          </a:p>
          <a:p>
            <a:pPr algn="l" fontAlgn="base">
              <a:buFont typeface="Arial" panose="020B0604020202020204" pitchFamily="34" charset="0"/>
              <a:buChar char="•"/>
            </a:pPr>
            <a:r>
              <a:rPr lang="en-US" sz="1800" b="0" i="0" dirty="0">
                <a:solidFill>
                  <a:srgbClr val="161616"/>
                </a:solidFill>
                <a:effectLst/>
              </a:rPr>
              <a:t>Long-range dependencies: Self-attention allows the model to capture relationships between distant elements in a sequence, enabling it to understand complex patterns and dependencies.</a:t>
            </a:r>
          </a:p>
          <a:p>
            <a:pPr algn="l" fontAlgn="base">
              <a:buFont typeface="Arial" panose="020B0604020202020204" pitchFamily="34" charset="0"/>
              <a:buChar char="•"/>
            </a:pPr>
            <a:r>
              <a:rPr lang="en-US" sz="1800" b="0" i="0" dirty="0">
                <a:solidFill>
                  <a:srgbClr val="161616"/>
                </a:solidFill>
                <a:effectLst/>
              </a:rPr>
              <a:t>Contextual understanding: By attending to different parts of the input sequence, self-attention helps the model understand the context and assign appropriate weights to each element based on its relevance.</a:t>
            </a:r>
          </a:p>
          <a:p>
            <a:pPr algn="l" fontAlgn="base">
              <a:buFont typeface="Arial" panose="020B0604020202020204" pitchFamily="34" charset="0"/>
              <a:buChar char="•"/>
            </a:pPr>
            <a:r>
              <a:rPr lang="en-US" sz="1800" b="0" i="0" dirty="0">
                <a:solidFill>
                  <a:srgbClr val="161616"/>
                </a:solidFill>
                <a:effectLst/>
              </a:rPr>
              <a:t>Parallel computation: Self-attention can be computed in parallel for each element in the sequence, making it computationally efficient and scalable for large datasets.</a:t>
            </a:r>
          </a:p>
          <a:p>
            <a:endParaRPr lang="en-US" sz="1800" dirty="0"/>
          </a:p>
        </p:txBody>
      </p:sp>
    </p:spTree>
    <p:extLst>
      <p:ext uri="{BB962C8B-B14F-4D97-AF65-F5344CB8AC3E}">
        <p14:creationId xmlns:p14="http://schemas.microsoft.com/office/powerpoint/2010/main" val="3717273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4AA2E-A20C-600A-C9AD-79FE2652902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43C79F-8559-1FEF-6871-4572BFA6AC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493061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process&#10;&#10;Description automatically generated">
            <a:extLst>
              <a:ext uri="{FF2B5EF4-FFF2-40B4-BE49-F238E27FC236}">
                <a16:creationId xmlns:a16="http://schemas.microsoft.com/office/drawing/2014/main" id="{7107C34E-C23C-8A76-3498-9DF4734C4079}"/>
              </a:ext>
            </a:extLst>
          </p:cNvPr>
          <p:cNvPicPr>
            <a:picLocks noGrp="1" noChangeAspect="1"/>
          </p:cNvPicPr>
          <p:nvPr>
            <p:ph idx="1"/>
          </p:nvPr>
        </p:nvPicPr>
        <p:blipFill rotWithShape="1">
          <a:blip r:embed="rId2"/>
          <a:srcRect l="2222" r="1" b="1"/>
          <a:stretch/>
        </p:blipFill>
        <p:spPr>
          <a:xfrm>
            <a:off x="20" y="1"/>
            <a:ext cx="12191979" cy="6857998"/>
          </a:xfrm>
          <a:prstGeom prst="rect">
            <a:avLst/>
          </a:prstGeom>
          <a:effectLst>
            <a:outerShdw blurRad="596900" dist="330200" dir="8820000" sx="87000" sy="87000" algn="ctr" rotWithShape="0">
              <a:srgbClr val="000000">
                <a:alpha val="29000"/>
              </a:srgbClr>
            </a:outerShdw>
          </a:effectLst>
        </p:spPr>
      </p:pic>
      <p:sp useBgFill="1">
        <p:nvSpPr>
          <p:cNvPr id="16" name="Rectangle 15">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827963"/>
          </a:xfrm>
          <a:prstGeom prst="rect">
            <a:avLst/>
          </a:prstGeom>
          <a:ln>
            <a:noFill/>
          </a:ln>
          <a:effectLst>
            <a:outerShdw blurRad="203200" dist="1016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0823557" y="119227"/>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232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01693C-9F3A-6917-C819-A1492E9DDC15}"/>
              </a:ext>
            </a:extLst>
          </p:cNvPr>
          <p:cNvSpPr>
            <a:spLocks noGrp="1"/>
          </p:cNvSpPr>
          <p:nvPr>
            <p:ph type="title"/>
          </p:nvPr>
        </p:nvSpPr>
        <p:spPr/>
        <p:txBody>
          <a:bodyPr>
            <a:normAutofit fontScale="90000"/>
          </a:bodyPr>
          <a:lstStyle/>
          <a:p>
            <a:r>
              <a:rPr lang="en-US" dirty="0">
                <a:latin typeface="Söhne"/>
              </a:rPr>
              <a:t>K</a:t>
            </a:r>
            <a:r>
              <a:rPr lang="en-US" b="0" i="0" dirty="0">
                <a:effectLst/>
                <a:latin typeface="Söhne"/>
              </a:rPr>
              <a:t>ey components and features of the transformer architecture:</a:t>
            </a:r>
            <a:br>
              <a:rPr lang="en-US" b="0" i="0" dirty="0">
                <a:effectLst/>
                <a:latin typeface="Söhne"/>
              </a:rPr>
            </a:br>
            <a:endParaRPr lang="en-US" dirty="0"/>
          </a:p>
        </p:txBody>
      </p:sp>
      <p:sp>
        <p:nvSpPr>
          <p:cNvPr id="3" name="Content Placeholder 2">
            <a:extLst>
              <a:ext uri="{FF2B5EF4-FFF2-40B4-BE49-F238E27FC236}">
                <a16:creationId xmlns:a16="http://schemas.microsoft.com/office/drawing/2014/main" id="{95B1417A-B05F-7589-6E74-BB1DFD75A0D4}"/>
              </a:ext>
            </a:extLst>
          </p:cNvPr>
          <p:cNvSpPr>
            <a:spLocks noGrp="1"/>
          </p:cNvSpPr>
          <p:nvPr>
            <p:ph idx="1"/>
          </p:nvPr>
        </p:nvSpPr>
        <p:spPr>
          <a:xfrm>
            <a:off x="653143" y="2291255"/>
            <a:ext cx="11538857" cy="4370802"/>
          </a:xfrm>
        </p:spPr>
        <p:txBody>
          <a:bodyPr>
            <a:noAutofit/>
          </a:bodyPr>
          <a:lstStyle/>
          <a:p>
            <a:pPr algn="l"/>
            <a:br>
              <a:rPr lang="en-US" sz="1200" b="0" i="0" dirty="0">
                <a:effectLst/>
                <a:latin typeface="Söhne"/>
              </a:rPr>
            </a:br>
            <a:endParaRPr lang="en-US" sz="1200" b="0" i="0" dirty="0">
              <a:effectLst/>
              <a:latin typeface="Söhne"/>
            </a:endParaRPr>
          </a:p>
          <a:p>
            <a:pPr algn="l">
              <a:buFont typeface="+mj-lt"/>
              <a:buAutoNum type="arabicPeriod"/>
            </a:pPr>
            <a:r>
              <a:rPr lang="en-US" sz="1200" b="1" i="0" dirty="0">
                <a:effectLst/>
                <a:latin typeface="Söhne"/>
              </a:rPr>
              <a:t>Attention Mechanism:</a:t>
            </a:r>
            <a:endParaRPr lang="en-US" sz="1200" b="0" i="0" dirty="0">
              <a:effectLst/>
              <a:latin typeface="Söhne"/>
            </a:endParaRPr>
          </a:p>
          <a:p>
            <a:pPr marL="742950" lvl="1" indent="-285750" algn="l">
              <a:buFont typeface="+mj-lt"/>
              <a:buAutoNum type="arabicPeriod"/>
            </a:pPr>
            <a:r>
              <a:rPr lang="en-US" sz="1200" b="0" i="0" dirty="0">
                <a:effectLst/>
                <a:latin typeface="Söhne"/>
              </a:rPr>
              <a:t>The attention mechanism allows the model to focus on different parts of the input sequence when making predictions. It captures relationships between words by assigning different weights to different parts of the sequence.</a:t>
            </a:r>
          </a:p>
          <a:p>
            <a:pPr algn="l">
              <a:buFont typeface="+mj-lt"/>
              <a:buAutoNum type="arabicPeriod"/>
            </a:pPr>
            <a:r>
              <a:rPr lang="en-US" sz="1200" b="1" i="0" dirty="0">
                <a:effectLst/>
                <a:latin typeface="Söhne"/>
              </a:rPr>
              <a:t>Encoder-Decoder Structure:</a:t>
            </a:r>
            <a:endParaRPr lang="en-US" sz="1200" b="0" i="0" dirty="0">
              <a:effectLst/>
              <a:latin typeface="Söhne"/>
            </a:endParaRPr>
          </a:p>
          <a:p>
            <a:pPr marL="742950" lvl="1" indent="-285750" algn="l">
              <a:buFont typeface="+mj-lt"/>
              <a:buAutoNum type="arabicPeriod"/>
            </a:pPr>
            <a:r>
              <a:rPr lang="en-US" sz="1200" b="0" i="0" dirty="0">
                <a:effectLst/>
                <a:latin typeface="Söhne"/>
              </a:rPr>
              <a:t>The transformer architecture is composed of an encoder and a decoder. In NLP tasks, the encoder processes the input sequence, and the decoder generates the output sequence.</a:t>
            </a:r>
          </a:p>
          <a:p>
            <a:pPr algn="l">
              <a:buFont typeface="+mj-lt"/>
              <a:buAutoNum type="arabicPeriod"/>
            </a:pPr>
            <a:r>
              <a:rPr lang="en-US" sz="1200" b="1" i="0" dirty="0">
                <a:effectLst/>
                <a:latin typeface="Söhne"/>
              </a:rPr>
              <a:t>Self-Attention:</a:t>
            </a:r>
            <a:endParaRPr lang="en-US" sz="1200" b="0" i="0" dirty="0">
              <a:effectLst/>
              <a:latin typeface="Söhne"/>
            </a:endParaRPr>
          </a:p>
          <a:p>
            <a:pPr marL="742950" lvl="1" indent="-285750" algn="l">
              <a:buFont typeface="+mj-lt"/>
              <a:buAutoNum type="arabicPeriod"/>
            </a:pPr>
            <a:r>
              <a:rPr lang="en-US" sz="1200" b="0" i="0" dirty="0">
                <a:effectLst/>
                <a:latin typeface="Söhne"/>
              </a:rPr>
              <a:t>Self-attention allows each word in the input sequence to attend to all other words. This enables the model to capture dependencies and relationships between words regardless of their positions in the sequence.</a:t>
            </a:r>
          </a:p>
          <a:p>
            <a:pPr algn="l">
              <a:buFont typeface="+mj-lt"/>
              <a:buAutoNum type="arabicPeriod"/>
            </a:pPr>
            <a:r>
              <a:rPr lang="en-US" sz="1200" b="1" i="0" dirty="0">
                <a:effectLst/>
                <a:latin typeface="Söhne"/>
              </a:rPr>
              <a:t>Multi-Head Attention:</a:t>
            </a:r>
            <a:endParaRPr lang="en-US" sz="1200" b="0" i="0" dirty="0">
              <a:effectLst/>
              <a:latin typeface="Söhne"/>
            </a:endParaRPr>
          </a:p>
          <a:p>
            <a:pPr marL="742950" lvl="1" indent="-285750" algn="l">
              <a:buFont typeface="+mj-lt"/>
              <a:buAutoNum type="arabicPeriod"/>
            </a:pPr>
            <a:r>
              <a:rPr lang="en-US" sz="1200" b="0" i="0" dirty="0">
                <a:effectLst/>
                <a:latin typeface="Söhne"/>
              </a:rPr>
              <a:t>To capture different types of relationships and patterns, transformers use multiple attention heads in parallel. Each head focuses on different aspects of the input sequence.</a:t>
            </a:r>
          </a:p>
          <a:p>
            <a:pPr algn="l">
              <a:buFont typeface="+mj-lt"/>
              <a:buAutoNum type="arabicPeriod"/>
            </a:pPr>
            <a:r>
              <a:rPr lang="en-US" sz="1200" b="1" i="0" dirty="0">
                <a:effectLst/>
                <a:latin typeface="Söhne"/>
              </a:rPr>
              <a:t>Positional Encoding:</a:t>
            </a:r>
            <a:endParaRPr lang="en-US" sz="1200" b="0" i="0" dirty="0">
              <a:effectLst/>
              <a:latin typeface="Söhne"/>
            </a:endParaRPr>
          </a:p>
          <a:p>
            <a:pPr marL="742950" lvl="1" indent="-285750" algn="l">
              <a:buFont typeface="+mj-lt"/>
              <a:buAutoNum type="arabicPeriod"/>
            </a:pPr>
            <a:r>
              <a:rPr lang="en-US" sz="1200" b="0" i="0" dirty="0">
                <a:effectLst/>
                <a:latin typeface="Söhne"/>
              </a:rPr>
              <a:t>Since transformers don't inherently understand the order of the input sequence, positional encodings are added to provide information about the positions of words in the sequence.</a:t>
            </a:r>
          </a:p>
          <a:p>
            <a:endParaRPr lang="en-US" sz="1200" dirty="0"/>
          </a:p>
        </p:txBody>
      </p:sp>
    </p:spTree>
    <p:extLst>
      <p:ext uri="{BB962C8B-B14F-4D97-AF65-F5344CB8AC3E}">
        <p14:creationId xmlns:p14="http://schemas.microsoft.com/office/powerpoint/2010/main" val="19461470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A50F5-6D51-E9E1-EAEF-BB06A2A187AF}"/>
              </a:ext>
            </a:extLst>
          </p:cNvPr>
          <p:cNvSpPr>
            <a:spLocks noGrp="1"/>
          </p:cNvSpPr>
          <p:nvPr>
            <p:ph type="title"/>
          </p:nvPr>
        </p:nvSpPr>
        <p:spPr/>
        <p:txBody>
          <a:bodyPr/>
          <a:lstStyle/>
          <a:p>
            <a:r>
              <a:rPr lang="en-US" dirty="0"/>
              <a:t>Pretraining</a:t>
            </a:r>
          </a:p>
        </p:txBody>
      </p:sp>
      <p:sp>
        <p:nvSpPr>
          <p:cNvPr id="3" name="Content Placeholder 2">
            <a:extLst>
              <a:ext uri="{FF2B5EF4-FFF2-40B4-BE49-F238E27FC236}">
                <a16:creationId xmlns:a16="http://schemas.microsoft.com/office/drawing/2014/main" id="{D703C204-A980-36C7-CDF5-538B3CA5CC95}"/>
              </a:ext>
            </a:extLst>
          </p:cNvPr>
          <p:cNvSpPr>
            <a:spLocks noGrp="1"/>
          </p:cNvSpPr>
          <p:nvPr>
            <p:ph idx="1"/>
          </p:nvPr>
        </p:nvSpPr>
        <p:spPr/>
        <p:txBody>
          <a:bodyPr/>
          <a:lstStyle/>
          <a:p>
            <a:r>
              <a:rPr lang="en-US" b="0" i="0" dirty="0">
                <a:solidFill>
                  <a:srgbClr val="0F0F0F"/>
                </a:solidFill>
                <a:effectLst/>
                <a:latin typeface="Söhne"/>
              </a:rPr>
              <a:t>In Natural Language Processing (NLP), pretraining involves training a model on a large corpus of text data to learn general language representations. Pretraining in NLP typically uses unsupervised or self-supervised learning techniques to train models like BERT (Bidirectional Encoder Representations from Transformers), GPT (Generative Pretrained Transformer), and their variants.</a:t>
            </a:r>
            <a:endParaRPr lang="en-US" dirty="0"/>
          </a:p>
        </p:txBody>
      </p:sp>
    </p:spTree>
    <p:extLst>
      <p:ext uri="{BB962C8B-B14F-4D97-AF65-F5344CB8AC3E}">
        <p14:creationId xmlns:p14="http://schemas.microsoft.com/office/powerpoint/2010/main" val="1610671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2E91-FB42-5A44-0773-786144DFFF48}"/>
              </a:ext>
            </a:extLst>
          </p:cNvPr>
          <p:cNvSpPr>
            <a:spLocks noGrp="1"/>
          </p:cNvSpPr>
          <p:nvPr>
            <p:ph type="title"/>
          </p:nvPr>
        </p:nvSpPr>
        <p:spPr/>
        <p:txBody>
          <a:bodyPr>
            <a:normAutofit fontScale="90000"/>
          </a:bodyPr>
          <a:lstStyle/>
          <a:p>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Pretraining for three types of architecture</a:t>
            </a:r>
            <a:br>
              <a:rPr lang="en-US" b="0" i="0" dirty="0">
                <a:solidFill>
                  <a:srgbClr val="000000"/>
                </a:solidFill>
                <a:effectLst/>
                <a:latin typeface="Lato" panose="020F0502020204030203" pitchFamily="34" charset="0"/>
              </a:rPr>
            </a:br>
            <a:br>
              <a:rPr lang="en-US" dirty="0"/>
            </a:br>
            <a:endParaRPr lang="en-US" dirty="0"/>
          </a:p>
        </p:txBody>
      </p:sp>
      <p:sp>
        <p:nvSpPr>
          <p:cNvPr id="3" name="Content Placeholder 2">
            <a:extLst>
              <a:ext uri="{FF2B5EF4-FFF2-40B4-BE49-F238E27FC236}">
                <a16:creationId xmlns:a16="http://schemas.microsoft.com/office/drawing/2014/main" id="{B71B8806-E2E7-E58D-C105-11A87E4ECE53}"/>
              </a:ext>
            </a:extLst>
          </p:cNvPr>
          <p:cNvSpPr>
            <a:spLocks noGrp="1"/>
          </p:cNvSpPr>
          <p:nvPr>
            <p:ph idx="1"/>
          </p:nvPr>
        </p:nvSpPr>
        <p:spPr/>
        <p:txBody>
          <a:bodyPr>
            <a:normAutofit/>
          </a:bodyPr>
          <a:lstStyle/>
          <a:p>
            <a:pPr algn="l">
              <a:buFont typeface="+mj-lt"/>
              <a:buAutoNum type="arabicPeriod"/>
            </a:pPr>
            <a:r>
              <a:rPr lang="en-US" b="1" i="0" dirty="0">
                <a:effectLst/>
                <a:latin typeface="Söhne"/>
              </a:rPr>
              <a:t>Decoders (Language Models):</a:t>
            </a:r>
            <a:endParaRPr lang="en-US" b="0" i="0" dirty="0">
              <a:effectLst/>
              <a:latin typeface="Söhne"/>
            </a:endParaRPr>
          </a:p>
          <a:p>
            <a:pPr marL="742950" lvl="1" indent="-285750" algn="l">
              <a:buFont typeface="+mj-lt"/>
              <a:buAutoNum type="arabicPeriod"/>
            </a:pPr>
            <a:r>
              <a:rPr lang="en-US" b="1" i="0" dirty="0">
                <a:effectLst/>
                <a:latin typeface="Söhne"/>
              </a:rPr>
              <a:t>Use Cases:</a:t>
            </a:r>
            <a:r>
              <a:rPr lang="en-US" b="0" i="0" dirty="0">
                <a:effectLst/>
                <a:latin typeface="Söhne"/>
              </a:rPr>
              <a:t> Ideal for text generation tasks, but can't condition on future words.</a:t>
            </a:r>
          </a:p>
          <a:p>
            <a:pPr marL="742950" lvl="1" indent="-285750" algn="l">
              <a:buFont typeface="+mj-lt"/>
              <a:buAutoNum type="arabicPeriod"/>
            </a:pPr>
            <a:r>
              <a:rPr lang="en-US" b="1" i="0" dirty="0">
                <a:effectLst/>
                <a:latin typeface="Söhne"/>
              </a:rPr>
              <a:t>Examples:</a:t>
            </a:r>
            <a:r>
              <a:rPr lang="en-US" b="0" i="0" dirty="0">
                <a:effectLst/>
                <a:latin typeface="Söhne"/>
              </a:rPr>
              <a:t> GPT-2, GPT-3, </a:t>
            </a:r>
            <a:r>
              <a:rPr lang="en-US" b="0" i="0" dirty="0" err="1">
                <a:effectLst/>
                <a:latin typeface="Söhne"/>
              </a:rPr>
              <a:t>LaMDA</a:t>
            </a:r>
            <a:r>
              <a:rPr lang="en-US" b="0" i="0" dirty="0">
                <a:effectLst/>
                <a:latin typeface="Söhne"/>
              </a:rPr>
              <a:t>.</a:t>
            </a:r>
          </a:p>
          <a:p>
            <a:pPr marL="742950" lvl="1" indent="-285750" algn="l">
              <a:buFont typeface="+mj-lt"/>
              <a:buAutoNum type="arabicPeriod"/>
            </a:pPr>
            <a:r>
              <a:rPr lang="en-US" b="1" i="0" dirty="0">
                <a:effectLst/>
                <a:latin typeface="Söhne"/>
              </a:rPr>
              <a:t>Pretraining Focus:</a:t>
            </a:r>
            <a:r>
              <a:rPr lang="en-US" b="0" i="0" dirty="0">
                <a:effectLst/>
                <a:latin typeface="Söhne"/>
              </a:rPr>
              <a:t> Language models like GPT series focus on autoregressive language modeling, predicting the next word based on preceding words, enabling coherent and contextually relevant text generation.</a:t>
            </a:r>
          </a:p>
        </p:txBody>
      </p:sp>
    </p:spTree>
    <p:extLst>
      <p:ext uri="{BB962C8B-B14F-4D97-AF65-F5344CB8AC3E}">
        <p14:creationId xmlns:p14="http://schemas.microsoft.com/office/powerpoint/2010/main" val="3153094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9F2CC-CBE1-E752-378E-368983CEEA64}"/>
              </a:ext>
            </a:extLst>
          </p:cNvPr>
          <p:cNvSpPr>
            <a:spLocks noGrp="1"/>
          </p:cNvSpPr>
          <p:nvPr>
            <p:ph type="title"/>
          </p:nvPr>
        </p:nvSpPr>
        <p:spPr/>
        <p:txBody>
          <a:bodyPr>
            <a:normAutofit fontScale="90000"/>
          </a:bodyPr>
          <a:lstStyle/>
          <a:p>
            <a:r>
              <a:rPr lang="en-US" b="0" i="0" dirty="0">
                <a:solidFill>
                  <a:srgbClr val="374151"/>
                </a:solidFill>
                <a:effectLst/>
                <a:latin typeface="Söhne"/>
              </a:rPr>
              <a:t>Key points to note about the </a:t>
            </a:r>
            <a:r>
              <a:rPr lang="en-US" b="0" i="0" dirty="0" err="1">
                <a:solidFill>
                  <a:srgbClr val="374151"/>
                </a:solidFill>
                <a:effectLst/>
                <a:latin typeface="Söhne"/>
              </a:rPr>
              <a:t>BoW</a:t>
            </a:r>
            <a:r>
              <a:rPr lang="en-US" b="0" i="0" dirty="0">
                <a:solidFill>
                  <a:srgbClr val="374151"/>
                </a:solidFill>
                <a:effectLst/>
                <a:latin typeface="Söhne"/>
              </a:rPr>
              <a:t> model:</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1837F6A7-237D-1D8E-8911-70967ECA329E}"/>
              </a:ext>
            </a:extLst>
          </p:cNvPr>
          <p:cNvSpPr>
            <a:spLocks noGrp="1"/>
          </p:cNvSpPr>
          <p:nvPr>
            <p:ph idx="1"/>
          </p:nvPr>
        </p:nvSpPr>
        <p:spPr/>
        <p:txBody>
          <a:bodyPr/>
          <a:lstStyle/>
          <a:p>
            <a:pPr algn="l">
              <a:buFont typeface="Arial" panose="020B0604020202020204" pitchFamily="34" charset="0"/>
              <a:buChar char="•"/>
            </a:pPr>
            <a:r>
              <a:rPr lang="en-US" b="0" i="0" dirty="0">
                <a:solidFill>
                  <a:srgbClr val="374151"/>
                </a:solidFill>
                <a:effectLst/>
                <a:latin typeface="Söhne"/>
              </a:rPr>
              <a:t> It simplifies text data by ignoring word order and structure.</a:t>
            </a:r>
          </a:p>
          <a:p>
            <a:pPr algn="l">
              <a:buFont typeface="Arial" panose="020B0604020202020204" pitchFamily="34" charset="0"/>
              <a:buChar char="•"/>
            </a:pPr>
            <a:r>
              <a:rPr lang="en-US" b="0" i="0" dirty="0">
                <a:solidFill>
                  <a:srgbClr val="374151"/>
                </a:solidFill>
                <a:effectLst/>
                <a:latin typeface="Söhne"/>
              </a:rPr>
              <a:t> It's a count-based representation, so word frequency information is retained.</a:t>
            </a:r>
          </a:p>
          <a:p>
            <a:pPr algn="l">
              <a:buFont typeface="Arial" panose="020B0604020202020204" pitchFamily="34" charset="0"/>
              <a:buChar char="•"/>
            </a:pPr>
            <a:r>
              <a:rPr lang="en-US" b="0" i="0" dirty="0">
                <a:solidFill>
                  <a:srgbClr val="374151"/>
                </a:solidFill>
                <a:effectLst/>
                <a:latin typeface="Söhne"/>
              </a:rPr>
              <a:t> It's often used as input for machine learning models like Naive Bayes, Decision Trees, or Support Vector Machines for text classification tasks.</a:t>
            </a:r>
          </a:p>
          <a:p>
            <a:pPr algn="l">
              <a:buFont typeface="Arial" panose="020B0604020202020204" pitchFamily="34" charset="0"/>
              <a:buChar char="•"/>
            </a:pPr>
            <a:r>
              <a:rPr lang="en-US" b="0" i="0" dirty="0">
                <a:solidFill>
                  <a:srgbClr val="374151"/>
                </a:solidFill>
                <a:effectLst/>
                <a:latin typeface="Söhne"/>
              </a:rPr>
              <a:t> </a:t>
            </a:r>
            <a:r>
              <a:rPr lang="en-US" b="0" i="0" dirty="0" err="1">
                <a:solidFill>
                  <a:srgbClr val="374151"/>
                </a:solidFill>
                <a:effectLst/>
                <a:latin typeface="Söhne"/>
              </a:rPr>
              <a:t>BoW</a:t>
            </a:r>
            <a:r>
              <a:rPr lang="en-US" b="0" i="0" dirty="0">
                <a:solidFill>
                  <a:srgbClr val="374151"/>
                </a:solidFill>
                <a:effectLst/>
                <a:latin typeface="Söhne"/>
              </a:rPr>
              <a:t> does not capture semantic meaning or word relationships, which can limit its effectiveness for certain NLP tasks.</a:t>
            </a:r>
          </a:p>
          <a:p>
            <a:endParaRPr lang="en-US" dirty="0"/>
          </a:p>
        </p:txBody>
      </p:sp>
    </p:spTree>
    <p:extLst>
      <p:ext uri="{BB962C8B-B14F-4D97-AF65-F5344CB8AC3E}">
        <p14:creationId xmlns:p14="http://schemas.microsoft.com/office/powerpoint/2010/main" val="2409975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ADE8A-9129-5C8B-759F-F19F958C18D8}"/>
              </a:ext>
            </a:extLst>
          </p:cNvPr>
          <p:cNvSpPr>
            <a:spLocks noGrp="1"/>
          </p:cNvSpPr>
          <p:nvPr>
            <p:ph type="title"/>
          </p:nvPr>
        </p:nvSpPr>
        <p:spPr/>
        <p:txBody>
          <a:bodyPr>
            <a:normAutofit fontScale="90000"/>
          </a:bodyPr>
          <a:lstStyle/>
          <a:p>
            <a:r>
              <a:rPr lang="en-US" dirty="0"/>
              <a:t>2. </a:t>
            </a:r>
            <a:r>
              <a:rPr lang="en-US" b="1" i="0" dirty="0">
                <a:effectLst/>
                <a:latin typeface="Söhne"/>
              </a:rPr>
              <a:t>Encoders (Bidirectional Context):</a:t>
            </a:r>
            <a:br>
              <a:rPr lang="en-US" b="0" i="0" dirty="0">
                <a:effectLst/>
                <a:latin typeface="Söhne"/>
              </a:rPr>
            </a:br>
            <a:endParaRPr lang="en-US" dirty="0"/>
          </a:p>
        </p:txBody>
      </p:sp>
      <p:sp>
        <p:nvSpPr>
          <p:cNvPr id="3" name="Content Placeholder 2">
            <a:extLst>
              <a:ext uri="{FF2B5EF4-FFF2-40B4-BE49-F238E27FC236}">
                <a16:creationId xmlns:a16="http://schemas.microsoft.com/office/drawing/2014/main" id="{50EB5205-BF3D-70A1-F934-1C5B0480971C}"/>
              </a:ext>
            </a:extLst>
          </p:cNvPr>
          <p:cNvSpPr>
            <a:spLocks noGrp="1"/>
          </p:cNvSpPr>
          <p:nvPr>
            <p:ph idx="1"/>
          </p:nvPr>
        </p:nvSpPr>
        <p:spPr/>
        <p:txBody>
          <a:bodyPr>
            <a:normAutofit/>
          </a:bodyPr>
          <a:lstStyle/>
          <a:p>
            <a:pPr marL="742950" lvl="1" indent="-285750" algn="l">
              <a:buFont typeface="+mj-lt"/>
              <a:buAutoNum type="arabicPeriod"/>
            </a:pPr>
            <a:r>
              <a:rPr lang="en-US" b="1" i="0" dirty="0">
                <a:effectLst/>
                <a:latin typeface="Söhne"/>
              </a:rPr>
              <a:t>Use Cases:</a:t>
            </a:r>
            <a:r>
              <a:rPr lang="en-US" b="0" i="0" dirty="0">
                <a:effectLst/>
                <a:latin typeface="Söhne"/>
              </a:rPr>
              <a:t> Provide bidirectional context, capable of conditioning on future words.</a:t>
            </a:r>
          </a:p>
          <a:p>
            <a:pPr marL="742950" lvl="1" indent="-285750" algn="l">
              <a:buFont typeface="+mj-lt"/>
              <a:buAutoNum type="arabicPeriod"/>
            </a:pPr>
            <a:r>
              <a:rPr lang="en-US" b="1" i="0" dirty="0">
                <a:effectLst/>
                <a:latin typeface="Söhne"/>
              </a:rPr>
              <a:t>Examples:</a:t>
            </a:r>
            <a:r>
              <a:rPr lang="en-US" b="0" i="0" dirty="0">
                <a:effectLst/>
                <a:latin typeface="Söhne"/>
              </a:rPr>
              <a:t> BERT and its variants like </a:t>
            </a:r>
            <a:r>
              <a:rPr lang="en-US" b="0" i="0" dirty="0" err="1">
                <a:effectLst/>
                <a:latin typeface="Söhne"/>
              </a:rPr>
              <a:t>RoBERTa</a:t>
            </a:r>
            <a:r>
              <a:rPr lang="en-US" b="0" i="0" dirty="0">
                <a:effectLst/>
                <a:latin typeface="Söhne"/>
              </a:rPr>
              <a:t>.</a:t>
            </a:r>
          </a:p>
          <a:p>
            <a:pPr marL="742950" lvl="1" indent="-285750" algn="l">
              <a:buFont typeface="+mj-lt"/>
              <a:buAutoNum type="arabicPeriod"/>
            </a:pPr>
            <a:r>
              <a:rPr lang="en-US" b="1" i="0" dirty="0">
                <a:effectLst/>
                <a:latin typeface="Söhne"/>
              </a:rPr>
              <a:t>Pretraining Approach:</a:t>
            </a:r>
            <a:r>
              <a:rPr lang="en-US" b="0" i="0" dirty="0">
                <a:effectLst/>
                <a:latin typeface="Söhne"/>
              </a:rPr>
              <a:t> Encoders like BERT capture bidirectional context through tasks like masked language modeling, understanding relationships between words in both directions.</a:t>
            </a:r>
          </a:p>
          <a:p>
            <a:br>
              <a:rPr lang="en-US" dirty="0"/>
            </a:br>
            <a:endParaRPr lang="en-US" dirty="0"/>
          </a:p>
          <a:p>
            <a:endParaRPr lang="en-US" dirty="0"/>
          </a:p>
        </p:txBody>
      </p:sp>
    </p:spTree>
    <p:extLst>
      <p:ext uri="{BB962C8B-B14F-4D97-AF65-F5344CB8AC3E}">
        <p14:creationId xmlns:p14="http://schemas.microsoft.com/office/powerpoint/2010/main" val="29894618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DFDF9-420C-53A2-F482-CCFBBA68CC4B}"/>
              </a:ext>
            </a:extLst>
          </p:cNvPr>
          <p:cNvSpPr>
            <a:spLocks noGrp="1"/>
          </p:cNvSpPr>
          <p:nvPr>
            <p:ph type="title"/>
          </p:nvPr>
        </p:nvSpPr>
        <p:spPr/>
        <p:txBody>
          <a:bodyPr>
            <a:normAutofit/>
          </a:bodyPr>
          <a:lstStyle/>
          <a:p>
            <a:r>
              <a:rPr lang="en-US" dirty="0"/>
              <a:t>3. </a:t>
            </a:r>
            <a:r>
              <a:rPr lang="en-US" b="1" i="0" dirty="0">
                <a:effectLst/>
                <a:latin typeface="Söhne"/>
              </a:rPr>
              <a:t>Encoder-Decoders (Hybrid Approach):</a:t>
            </a:r>
            <a:endParaRPr lang="en-US" dirty="0"/>
          </a:p>
        </p:txBody>
      </p:sp>
      <p:sp>
        <p:nvSpPr>
          <p:cNvPr id="3" name="Content Placeholder 2">
            <a:extLst>
              <a:ext uri="{FF2B5EF4-FFF2-40B4-BE49-F238E27FC236}">
                <a16:creationId xmlns:a16="http://schemas.microsoft.com/office/drawing/2014/main" id="{3CABE239-CF23-0A38-8237-C9857C6885D5}"/>
              </a:ext>
            </a:extLst>
          </p:cNvPr>
          <p:cNvSpPr>
            <a:spLocks noGrp="1"/>
          </p:cNvSpPr>
          <p:nvPr>
            <p:ph idx="1"/>
          </p:nvPr>
        </p:nvSpPr>
        <p:spPr/>
        <p:txBody>
          <a:bodyPr/>
          <a:lstStyle/>
          <a:p>
            <a:pPr marL="742950" lvl="1" indent="-285750" algn="l">
              <a:buFont typeface="+mj-lt"/>
              <a:buAutoNum type="arabicPeriod"/>
            </a:pPr>
            <a:r>
              <a:rPr lang="en-US" b="1" i="0" dirty="0">
                <a:effectLst/>
                <a:latin typeface="Söhne"/>
              </a:rPr>
              <a:t>Use Cases:</a:t>
            </a:r>
            <a:r>
              <a:rPr lang="en-US" b="0" i="0" dirty="0">
                <a:effectLst/>
                <a:latin typeface="Söhne"/>
              </a:rPr>
              <a:t> Incorporate the strengths of both encoders and decoders.</a:t>
            </a:r>
          </a:p>
          <a:p>
            <a:pPr marL="742950" lvl="1" indent="-285750" algn="l">
              <a:buFont typeface="+mj-lt"/>
              <a:buAutoNum type="arabicPeriod"/>
            </a:pPr>
            <a:r>
              <a:rPr lang="en-US" b="1" i="0" dirty="0">
                <a:effectLst/>
                <a:latin typeface="Söhne"/>
              </a:rPr>
              <a:t>Examples:</a:t>
            </a:r>
            <a:r>
              <a:rPr lang="en-US" b="0" i="0" dirty="0">
                <a:effectLst/>
                <a:latin typeface="Söhne"/>
              </a:rPr>
              <a:t> Models like Transformer, T5, Meena.</a:t>
            </a:r>
          </a:p>
          <a:p>
            <a:pPr marL="742950" lvl="1" indent="-285750" algn="l">
              <a:buFont typeface="+mj-lt"/>
              <a:buAutoNum type="arabicPeriod"/>
            </a:pPr>
            <a:r>
              <a:rPr lang="en-US" b="1" i="0" dirty="0">
                <a:effectLst/>
                <a:latin typeface="Söhne"/>
              </a:rPr>
              <a:t>Pretraining Strategy:</a:t>
            </a:r>
            <a:r>
              <a:rPr lang="en-US" b="0" i="0" dirty="0">
                <a:effectLst/>
                <a:latin typeface="Söhne"/>
              </a:rPr>
              <a:t> These architectures leverage bidirectional context while also enabling text generation and conditioning on future words, aiming to amalgamate the benefits of both encoder and decoder architectures.</a:t>
            </a:r>
          </a:p>
          <a:p>
            <a:endParaRPr lang="en-US" dirty="0"/>
          </a:p>
        </p:txBody>
      </p:sp>
    </p:spTree>
    <p:extLst>
      <p:ext uri="{BB962C8B-B14F-4D97-AF65-F5344CB8AC3E}">
        <p14:creationId xmlns:p14="http://schemas.microsoft.com/office/powerpoint/2010/main" val="2225307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65C0385-5E30-4D2E-AF9F-4639659D3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FB66B5-0DCE-404D-B0A0-E1E48E7BB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78235"/>
            <a:ext cx="5346796" cy="4579763"/>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480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A2B4B8-370C-EEC7-C1F6-13F191F3A93A}"/>
              </a:ext>
            </a:extLst>
          </p:cNvPr>
          <p:cNvSpPr>
            <a:spLocks noGrp="1"/>
          </p:cNvSpPr>
          <p:nvPr>
            <p:ph type="title"/>
          </p:nvPr>
        </p:nvSpPr>
        <p:spPr>
          <a:xfrm>
            <a:off x="761801" y="858983"/>
            <a:ext cx="9906799" cy="1161594"/>
          </a:xfrm>
        </p:spPr>
        <p:txBody>
          <a:bodyPr>
            <a:normAutofit/>
          </a:bodyPr>
          <a:lstStyle/>
          <a:p>
            <a:pPr>
              <a:lnSpc>
                <a:spcPct val="90000"/>
              </a:lnSpc>
            </a:pPr>
            <a:br>
              <a:rPr lang="en-US" sz="3700" b="0" i="0" dirty="0">
                <a:effectLst/>
                <a:latin typeface="Söhne"/>
              </a:rPr>
            </a:br>
            <a:endParaRPr lang="en-US" sz="3700" dirty="0"/>
          </a:p>
        </p:txBody>
      </p:sp>
      <p:sp>
        <p:nvSpPr>
          <p:cNvPr id="3" name="Content Placeholder 2">
            <a:extLst>
              <a:ext uri="{FF2B5EF4-FFF2-40B4-BE49-F238E27FC236}">
                <a16:creationId xmlns:a16="http://schemas.microsoft.com/office/drawing/2014/main" id="{9BD70E9F-442F-0D76-0D02-852AA82A4116}"/>
              </a:ext>
            </a:extLst>
          </p:cNvPr>
          <p:cNvSpPr>
            <a:spLocks noGrp="1"/>
          </p:cNvSpPr>
          <p:nvPr>
            <p:ph idx="1"/>
          </p:nvPr>
        </p:nvSpPr>
        <p:spPr>
          <a:xfrm>
            <a:off x="5346797" y="2434442"/>
            <a:ext cx="5561937" cy="3805638"/>
          </a:xfrm>
        </p:spPr>
        <p:txBody>
          <a:bodyPr anchor="ctr">
            <a:normAutofit/>
          </a:bodyPr>
          <a:lstStyle/>
          <a:p>
            <a:pPr>
              <a:lnSpc>
                <a:spcPct val="100000"/>
              </a:lnSpc>
            </a:pPr>
            <a:r>
              <a:rPr lang="en-US" sz="1800" b="1" i="0" dirty="0">
                <a:effectLst/>
                <a:latin typeface="Söhne"/>
              </a:rPr>
              <a:t>Decoder Pretraining (Similar to GPT):</a:t>
            </a:r>
            <a:endParaRPr lang="en-US" sz="1800" b="0" i="0" dirty="0">
              <a:effectLst/>
              <a:latin typeface="Söhne"/>
            </a:endParaRPr>
          </a:p>
          <a:p>
            <a:pPr>
              <a:lnSpc>
                <a:spcPct val="100000"/>
              </a:lnSpc>
              <a:buFont typeface="+mj-lt"/>
              <a:buAutoNum type="arabicPeriod"/>
            </a:pPr>
            <a:r>
              <a:rPr lang="en-US" sz="1800" b="1" i="0" dirty="0">
                <a:effectLst/>
                <a:latin typeface="Söhne"/>
              </a:rPr>
              <a:t>Task:</a:t>
            </a:r>
            <a:r>
              <a:rPr lang="en-US" sz="1800" b="0" i="0" dirty="0">
                <a:effectLst/>
                <a:latin typeface="Söhne"/>
              </a:rPr>
              <a:t> Train the decoder to generate sequences and predict the next word in a sequence based on the preceding context.</a:t>
            </a:r>
          </a:p>
          <a:p>
            <a:pPr>
              <a:lnSpc>
                <a:spcPct val="100000"/>
              </a:lnSpc>
              <a:buFont typeface="+mj-lt"/>
              <a:buAutoNum type="arabicPeriod"/>
            </a:pPr>
            <a:r>
              <a:rPr lang="en-US" sz="1800" b="1" i="0" dirty="0">
                <a:effectLst/>
                <a:latin typeface="Söhne"/>
              </a:rPr>
              <a:t>Method:</a:t>
            </a:r>
            <a:r>
              <a:rPr lang="en-US" sz="1800" b="0" i="0" dirty="0">
                <a:effectLst/>
                <a:latin typeface="Söhne"/>
              </a:rPr>
              <a:t> Autoregressive language modeling task, similar to GPT.</a:t>
            </a:r>
          </a:p>
          <a:p>
            <a:pPr>
              <a:lnSpc>
                <a:spcPct val="100000"/>
              </a:lnSpc>
              <a:buFont typeface="+mj-lt"/>
              <a:buAutoNum type="arabicPeriod"/>
            </a:pPr>
            <a:r>
              <a:rPr lang="en-US" sz="1800" b="1" i="0" dirty="0">
                <a:effectLst/>
                <a:latin typeface="Söhne"/>
              </a:rPr>
              <a:t>Example:</a:t>
            </a:r>
            <a:r>
              <a:rPr lang="en-US" sz="1800" b="0" i="0" dirty="0">
                <a:effectLst/>
                <a:latin typeface="Söhne"/>
              </a:rPr>
              <a:t> Given a target sentence, train the decoder to predict the next word in the sequence based on the words preceding it.</a:t>
            </a:r>
          </a:p>
          <a:p>
            <a:pPr>
              <a:lnSpc>
                <a:spcPct val="100000"/>
              </a:lnSpc>
            </a:pPr>
            <a:endParaRPr lang="en-US" sz="1800" dirty="0"/>
          </a:p>
        </p:txBody>
      </p:sp>
      <p:cxnSp>
        <p:nvCxnSpPr>
          <p:cNvPr id="15" name="Straight Connector 14">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0F5D1F2-2FD1-F508-9B20-DFD9EAC1A0AF}"/>
              </a:ext>
            </a:extLst>
          </p:cNvPr>
          <p:cNvSpPr txBox="1"/>
          <p:nvPr/>
        </p:nvSpPr>
        <p:spPr>
          <a:xfrm>
            <a:off x="106878" y="2434442"/>
            <a:ext cx="5239919" cy="3139321"/>
          </a:xfrm>
          <a:prstGeom prst="rect">
            <a:avLst/>
          </a:prstGeom>
          <a:noFill/>
        </p:spPr>
        <p:txBody>
          <a:bodyPr wrap="square" rtlCol="0">
            <a:spAutoFit/>
          </a:bodyPr>
          <a:lstStyle/>
          <a:p>
            <a:pPr>
              <a:lnSpc>
                <a:spcPct val="100000"/>
              </a:lnSpc>
            </a:pPr>
            <a:r>
              <a:rPr lang="en-US" sz="1800" b="1" i="0" dirty="0">
                <a:effectLst/>
                <a:latin typeface="Söhne"/>
              </a:rPr>
              <a:t>Encoder Pretraining (Similar to BERT):</a:t>
            </a:r>
          </a:p>
          <a:p>
            <a:pPr>
              <a:lnSpc>
                <a:spcPct val="100000"/>
              </a:lnSpc>
              <a:buFont typeface="+mj-lt"/>
              <a:buAutoNum type="arabicPeriod"/>
            </a:pPr>
            <a:endParaRPr lang="en-US" b="1" dirty="0">
              <a:latin typeface="Söhne"/>
            </a:endParaRPr>
          </a:p>
          <a:p>
            <a:pPr>
              <a:lnSpc>
                <a:spcPct val="100000"/>
              </a:lnSpc>
              <a:buFont typeface="+mj-lt"/>
              <a:buAutoNum type="arabicPeriod"/>
            </a:pPr>
            <a:r>
              <a:rPr lang="en-US" sz="1800" b="1" i="0" dirty="0">
                <a:effectLst/>
                <a:latin typeface="Söhne"/>
              </a:rPr>
              <a:t>Task:</a:t>
            </a:r>
            <a:r>
              <a:rPr lang="en-US" sz="1800" b="0" i="0" dirty="0">
                <a:effectLst/>
                <a:latin typeface="Söhne"/>
              </a:rPr>
              <a:t> Train the encoder to capture bidirectional context and relationships between words in the source sequences.</a:t>
            </a:r>
          </a:p>
          <a:p>
            <a:pPr>
              <a:lnSpc>
                <a:spcPct val="100000"/>
              </a:lnSpc>
              <a:buFont typeface="+mj-lt"/>
              <a:buAutoNum type="arabicPeriod"/>
            </a:pPr>
            <a:r>
              <a:rPr lang="en-US" sz="1800" b="1" i="0" dirty="0">
                <a:effectLst/>
                <a:latin typeface="Söhne"/>
              </a:rPr>
              <a:t>Method:</a:t>
            </a:r>
            <a:r>
              <a:rPr lang="en-US" sz="1800" b="0" i="0" dirty="0">
                <a:effectLst/>
                <a:latin typeface="Söhne"/>
              </a:rPr>
              <a:t> Utilize a masked language modeling task, similar to BERT.</a:t>
            </a:r>
          </a:p>
          <a:p>
            <a:pPr>
              <a:lnSpc>
                <a:spcPct val="100000"/>
              </a:lnSpc>
              <a:buFont typeface="+mj-lt"/>
              <a:buAutoNum type="arabicPeriod"/>
            </a:pPr>
            <a:r>
              <a:rPr lang="en-US" sz="1800" b="1" i="0" dirty="0">
                <a:effectLst/>
                <a:latin typeface="Söhne"/>
              </a:rPr>
              <a:t>Example:</a:t>
            </a:r>
            <a:r>
              <a:rPr lang="en-US" sz="1800" b="0" i="0" dirty="0">
                <a:effectLst/>
                <a:latin typeface="Söhne"/>
              </a:rPr>
              <a:t> Given a source sentence, mask certain words and train the encoder to predict the masked words based on the context of the sentence.</a:t>
            </a:r>
          </a:p>
          <a:p>
            <a:endParaRPr lang="en-US" dirty="0"/>
          </a:p>
        </p:txBody>
      </p:sp>
      <p:sp>
        <p:nvSpPr>
          <p:cNvPr id="6" name="TextBox 5">
            <a:extLst>
              <a:ext uri="{FF2B5EF4-FFF2-40B4-BE49-F238E27FC236}">
                <a16:creationId xmlns:a16="http://schemas.microsoft.com/office/drawing/2014/main" id="{227E302B-28AE-3A38-E1D3-E9E2C8D4D9A4}"/>
              </a:ext>
            </a:extLst>
          </p:cNvPr>
          <p:cNvSpPr txBox="1"/>
          <p:nvPr/>
        </p:nvSpPr>
        <p:spPr>
          <a:xfrm>
            <a:off x="1436914" y="748145"/>
            <a:ext cx="6495803" cy="769441"/>
          </a:xfrm>
          <a:prstGeom prst="rect">
            <a:avLst/>
          </a:prstGeom>
          <a:noFill/>
        </p:spPr>
        <p:txBody>
          <a:bodyPr wrap="square" rtlCol="0">
            <a:spAutoFit/>
          </a:bodyPr>
          <a:lstStyle/>
          <a:p>
            <a:pPr algn="ctr"/>
            <a:r>
              <a:rPr lang="en-US" sz="4400" dirty="0">
                <a:latin typeface="+mj-lt"/>
                <a:ea typeface="+mj-ea"/>
                <a:cs typeface="+mj-cs"/>
              </a:rPr>
              <a:t>Pretraining</a:t>
            </a:r>
            <a:r>
              <a:rPr lang="en-US" dirty="0"/>
              <a:t>   </a:t>
            </a:r>
            <a:r>
              <a:rPr lang="en-US" sz="4400" dirty="0">
                <a:latin typeface="+mj-lt"/>
                <a:ea typeface="+mj-ea"/>
                <a:cs typeface="+mj-cs"/>
              </a:rPr>
              <a:t>Process</a:t>
            </a:r>
          </a:p>
        </p:txBody>
      </p:sp>
    </p:spTree>
    <p:extLst>
      <p:ext uri="{BB962C8B-B14F-4D97-AF65-F5344CB8AC3E}">
        <p14:creationId xmlns:p14="http://schemas.microsoft.com/office/powerpoint/2010/main" val="2597174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C1C06-A6B3-3E45-3016-5E15959AEB48}"/>
              </a:ext>
            </a:extLst>
          </p:cNvPr>
          <p:cNvSpPr>
            <a:spLocks noGrp="1"/>
          </p:cNvSpPr>
          <p:nvPr>
            <p:ph type="title"/>
          </p:nvPr>
        </p:nvSpPr>
        <p:spPr/>
        <p:txBody>
          <a:bodyPr/>
          <a:lstStyle/>
          <a:p>
            <a:r>
              <a:rPr lang="en-US" b="0" i="0" dirty="0">
                <a:effectLst/>
                <a:latin typeface="Söhne"/>
              </a:rPr>
              <a:t>"Masked language modeling"</a:t>
            </a:r>
            <a:endParaRPr lang="en-US" dirty="0"/>
          </a:p>
        </p:txBody>
      </p:sp>
      <p:sp>
        <p:nvSpPr>
          <p:cNvPr id="3" name="Content Placeholder 2">
            <a:extLst>
              <a:ext uri="{FF2B5EF4-FFF2-40B4-BE49-F238E27FC236}">
                <a16:creationId xmlns:a16="http://schemas.microsoft.com/office/drawing/2014/main" id="{BA136839-75D5-E929-8212-C39A0C80D3BB}"/>
              </a:ext>
            </a:extLst>
          </p:cNvPr>
          <p:cNvSpPr>
            <a:spLocks noGrp="1"/>
          </p:cNvSpPr>
          <p:nvPr>
            <p:ph idx="1"/>
          </p:nvPr>
        </p:nvSpPr>
        <p:spPr/>
        <p:txBody>
          <a:bodyPr>
            <a:normAutofit fontScale="92500" lnSpcReduction="20000"/>
          </a:bodyPr>
          <a:lstStyle/>
          <a:p>
            <a:pPr algn="l"/>
            <a:r>
              <a:rPr lang="en-US" b="0" i="0" dirty="0">
                <a:effectLst/>
                <a:latin typeface="Söhne"/>
              </a:rPr>
              <a:t>"Masked language modeling" is a technique used in Natural Language Processing (NLP) and is a core component of models like BERT (Bidirectional Encoder Representations from Transformers). In this technique, certain words or tokens in a sentence are randomly replaced with a special token (typically "[MASK]") during training. The model is then tasked with predicting the original word/token based on its context within the sentence.</a:t>
            </a:r>
          </a:p>
          <a:p>
            <a:pPr algn="l"/>
            <a:r>
              <a:rPr lang="en-US" b="0" i="0" dirty="0">
                <a:effectLst/>
                <a:latin typeface="Söhne"/>
              </a:rPr>
              <a:t>For instance, in the sentence "The cat is sleeping on the [MASK]," the model might need to predict the masked word. This process helps the model understand contextual relationships between words and sentences, enabling it to learn a rich representation of language that can be used for various downstream NLP tasks like text classification, named entity recognition, question answering, and more.</a:t>
            </a:r>
          </a:p>
          <a:p>
            <a:endParaRPr lang="en-US" dirty="0"/>
          </a:p>
        </p:txBody>
      </p:sp>
    </p:spTree>
    <p:extLst>
      <p:ext uri="{BB962C8B-B14F-4D97-AF65-F5344CB8AC3E}">
        <p14:creationId xmlns:p14="http://schemas.microsoft.com/office/powerpoint/2010/main" val="2707850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656F-8FCD-3BCD-05BC-10B510AF2B8C}"/>
              </a:ext>
            </a:extLst>
          </p:cNvPr>
          <p:cNvSpPr>
            <a:spLocks noGrp="1"/>
          </p:cNvSpPr>
          <p:nvPr>
            <p:ph type="title"/>
          </p:nvPr>
        </p:nvSpPr>
        <p:spPr/>
        <p:txBody>
          <a:bodyPr/>
          <a:lstStyle/>
          <a:p>
            <a:r>
              <a:rPr lang="en-US" dirty="0"/>
              <a:t>Question Answering</a:t>
            </a:r>
          </a:p>
        </p:txBody>
      </p:sp>
      <p:sp>
        <p:nvSpPr>
          <p:cNvPr id="3" name="Content Placeholder 2">
            <a:extLst>
              <a:ext uri="{FF2B5EF4-FFF2-40B4-BE49-F238E27FC236}">
                <a16:creationId xmlns:a16="http://schemas.microsoft.com/office/drawing/2014/main" id="{082B77AB-BDFC-13E1-4953-AC9BC6B37105}"/>
              </a:ext>
            </a:extLst>
          </p:cNvPr>
          <p:cNvSpPr>
            <a:spLocks noGrp="1"/>
          </p:cNvSpPr>
          <p:nvPr>
            <p:ph idx="1"/>
          </p:nvPr>
        </p:nvSpPr>
        <p:spPr/>
        <p:txBody>
          <a:bodyPr/>
          <a:lstStyle/>
          <a:p>
            <a:r>
              <a:rPr lang="en-US" b="0" i="0" dirty="0">
                <a:solidFill>
                  <a:srgbClr val="374151"/>
                </a:solidFill>
                <a:effectLst/>
                <a:latin typeface="Söhne"/>
              </a:rPr>
              <a:t>Question answering (QA) refers to the process of providing accurate and relevant responses to questions posed in natural language. In the context of natural language processing (NLP), QA involves building systems or models that can comprehend human queries and generate appropriate answers based on available information.</a:t>
            </a:r>
            <a:endParaRPr lang="en-US" dirty="0"/>
          </a:p>
        </p:txBody>
      </p:sp>
    </p:spTree>
    <p:extLst>
      <p:ext uri="{BB962C8B-B14F-4D97-AF65-F5344CB8AC3E}">
        <p14:creationId xmlns:p14="http://schemas.microsoft.com/office/powerpoint/2010/main" val="21602221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77BA6-D6CB-031D-A082-236BB046239A}"/>
              </a:ext>
            </a:extLst>
          </p:cNvPr>
          <p:cNvSpPr>
            <a:spLocks noGrp="1"/>
          </p:cNvSpPr>
          <p:nvPr>
            <p:ph type="title"/>
          </p:nvPr>
        </p:nvSpPr>
        <p:spPr/>
        <p:txBody>
          <a:bodyPr>
            <a:normAutofit fontScale="90000"/>
          </a:bodyPr>
          <a:lstStyle/>
          <a:p>
            <a:r>
              <a:rPr lang="en-US" b="0" i="0" dirty="0">
                <a:effectLst/>
                <a:latin typeface="Arial" panose="020B0604020202020204" pitchFamily="34" charset="0"/>
              </a:rPr>
              <a:t>Question answering: a taxonomy</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A816FCEE-298C-636F-46BC-CC3547CD7CCC}"/>
              </a:ext>
            </a:extLst>
          </p:cNvPr>
          <p:cNvSpPr>
            <a:spLocks noGrp="1"/>
          </p:cNvSpPr>
          <p:nvPr>
            <p:ph idx="1"/>
          </p:nvPr>
        </p:nvSpPr>
        <p:spPr/>
        <p:txBody>
          <a:bodyPr>
            <a:normAutofit fontScale="77500" lnSpcReduction="20000"/>
          </a:bodyPr>
          <a:lstStyle/>
          <a:p>
            <a:pPr algn="l"/>
            <a:r>
              <a:rPr lang="en-US" b="0" i="0" dirty="0">
                <a:solidFill>
                  <a:srgbClr val="374151"/>
                </a:solidFill>
                <a:effectLst/>
                <a:latin typeface="Söhne"/>
              </a:rPr>
              <a:t>Question answering (QA) in the field of natural language processing (NLP) can be understood as a taxonomy, a hierarchical classification, or categorization of various methods, approaches, and techniques utilized to enable machines to comprehend and respond to human questions in a natural language format.</a:t>
            </a:r>
          </a:p>
          <a:p>
            <a:pPr algn="l"/>
            <a:r>
              <a:rPr lang="en-US" b="0" i="0" dirty="0">
                <a:solidFill>
                  <a:srgbClr val="374151"/>
                </a:solidFill>
                <a:effectLst/>
                <a:latin typeface="Söhne"/>
              </a:rPr>
              <a:t>This taxonomy comprises different categories or branches that encompass the diverse strategies and technologies employed in QA systems. It can include:</a:t>
            </a:r>
          </a:p>
          <a:p>
            <a:pPr algn="l"/>
            <a:endParaRPr lang="en-US" b="1" i="0" dirty="0">
              <a:solidFill>
                <a:srgbClr val="374151"/>
              </a:solidFill>
              <a:effectLst/>
              <a:latin typeface="Söhne"/>
            </a:endParaRPr>
          </a:p>
          <a:p>
            <a:pPr algn="l">
              <a:buFont typeface="Arial" panose="020B0604020202020204" pitchFamily="34" charset="0"/>
              <a:buChar char="•"/>
            </a:pPr>
            <a:r>
              <a:rPr lang="en-US" b="1" i="0" dirty="0">
                <a:solidFill>
                  <a:srgbClr val="374151"/>
                </a:solidFill>
                <a:effectLst/>
                <a:latin typeface="Söhne"/>
              </a:rPr>
              <a:t>Question Understanding:</a:t>
            </a:r>
            <a:r>
              <a:rPr lang="en-US" b="0" i="0" dirty="0">
                <a:solidFill>
                  <a:srgbClr val="374151"/>
                </a:solidFill>
                <a:effectLst/>
                <a:latin typeface="Söhne"/>
              </a:rPr>
              <a:t> System parses, identifies entities, intents, and context of the question.</a:t>
            </a:r>
          </a:p>
          <a:p>
            <a:pPr algn="l">
              <a:buFont typeface="Arial" panose="020B0604020202020204" pitchFamily="34" charset="0"/>
              <a:buChar char="•"/>
            </a:pPr>
            <a:r>
              <a:rPr lang="en-US" b="1" i="0" dirty="0">
                <a:solidFill>
                  <a:srgbClr val="374151"/>
                </a:solidFill>
                <a:effectLst/>
                <a:latin typeface="Söhne"/>
              </a:rPr>
              <a:t>Information Retrieval:</a:t>
            </a:r>
            <a:r>
              <a:rPr lang="en-US" b="0" i="0" dirty="0">
                <a:solidFill>
                  <a:srgbClr val="374151"/>
                </a:solidFill>
                <a:effectLst/>
                <a:latin typeface="Söhne"/>
              </a:rPr>
              <a:t> Searches relevant data from datasets or knowledge bases.</a:t>
            </a:r>
          </a:p>
          <a:p>
            <a:pPr algn="l">
              <a:buFont typeface="Arial" panose="020B0604020202020204" pitchFamily="34" charset="0"/>
              <a:buChar char="•"/>
            </a:pPr>
            <a:r>
              <a:rPr lang="en-US" b="1" i="0" dirty="0">
                <a:solidFill>
                  <a:srgbClr val="374151"/>
                </a:solidFill>
                <a:effectLst/>
                <a:latin typeface="Söhne"/>
              </a:rPr>
              <a:t>Answer Generation:</a:t>
            </a:r>
            <a:r>
              <a:rPr lang="en-US" b="0" i="0" dirty="0">
                <a:solidFill>
                  <a:srgbClr val="374151"/>
                </a:solidFill>
                <a:effectLst/>
                <a:latin typeface="Söhne"/>
              </a:rPr>
              <a:t> Uses retrieved information to formulate accurate responses.</a:t>
            </a:r>
          </a:p>
          <a:p>
            <a:endParaRPr lang="en-US" dirty="0"/>
          </a:p>
        </p:txBody>
      </p:sp>
    </p:spTree>
    <p:extLst>
      <p:ext uri="{BB962C8B-B14F-4D97-AF65-F5344CB8AC3E}">
        <p14:creationId xmlns:p14="http://schemas.microsoft.com/office/powerpoint/2010/main" val="41740879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70269-4D2E-7D46-144B-D8B9A7AF1822}"/>
              </a:ext>
            </a:extLst>
          </p:cNvPr>
          <p:cNvSpPr>
            <a:spLocks noGrp="1"/>
          </p:cNvSpPr>
          <p:nvPr>
            <p:ph type="title"/>
          </p:nvPr>
        </p:nvSpPr>
        <p:spPr/>
        <p:txBody>
          <a:bodyPr>
            <a:normAutofit fontScale="90000"/>
          </a:bodyPr>
          <a:lstStyle/>
          <a:p>
            <a:r>
              <a:rPr lang="en-US" b="0" i="0" dirty="0">
                <a:solidFill>
                  <a:srgbClr val="374151"/>
                </a:solidFill>
                <a:effectLst/>
                <a:latin typeface="Söhne"/>
              </a:rPr>
              <a:t>Techniques for QA in NLP:</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834285A7-00DB-E533-8EA5-B0D1AF119F5D}"/>
              </a:ext>
            </a:extLst>
          </p:cNvPr>
          <p:cNvSpPr>
            <a:spLocks noGrp="1"/>
          </p:cNvSpPr>
          <p:nvPr>
            <p:ph idx="1"/>
          </p:nvPr>
        </p:nvSpPr>
        <p:spPr/>
        <p:txBody>
          <a:bodyPr/>
          <a:lstStyle/>
          <a:p>
            <a:pPr algn="l">
              <a:buFont typeface="Arial" panose="020B0604020202020204" pitchFamily="34" charset="0"/>
              <a:buChar char="•"/>
            </a:pPr>
            <a:r>
              <a:rPr lang="en-US" b="1" i="0" dirty="0">
                <a:solidFill>
                  <a:srgbClr val="374151"/>
                </a:solidFill>
                <a:effectLst/>
                <a:latin typeface="Söhne"/>
              </a:rPr>
              <a:t>Rule-Based Systems:</a:t>
            </a:r>
            <a:r>
              <a:rPr lang="en-US" b="0" i="0" dirty="0">
                <a:solidFill>
                  <a:srgbClr val="374151"/>
                </a:solidFill>
                <a:effectLst/>
                <a:latin typeface="Söhne"/>
              </a:rPr>
              <a:t> Use predefined rules and linguistic patterns for responses.</a:t>
            </a:r>
          </a:p>
          <a:p>
            <a:pPr algn="l">
              <a:buFont typeface="Arial" panose="020B0604020202020204" pitchFamily="34" charset="0"/>
              <a:buChar char="•"/>
            </a:pPr>
            <a:r>
              <a:rPr lang="en-US" b="1" i="0" dirty="0">
                <a:solidFill>
                  <a:srgbClr val="374151"/>
                </a:solidFill>
                <a:effectLst/>
                <a:latin typeface="Söhne"/>
              </a:rPr>
              <a:t>Information Retrieval Techniques:</a:t>
            </a:r>
            <a:r>
              <a:rPr lang="en-US" b="0" i="0" dirty="0">
                <a:solidFill>
                  <a:srgbClr val="374151"/>
                </a:solidFill>
                <a:effectLst/>
                <a:latin typeface="Söhne"/>
              </a:rPr>
              <a:t> Keyword matching, indexing, and search algorithms to find answers.</a:t>
            </a:r>
          </a:p>
          <a:p>
            <a:pPr algn="l">
              <a:buFont typeface="Arial" panose="020B0604020202020204" pitchFamily="34" charset="0"/>
              <a:buChar char="•"/>
            </a:pPr>
            <a:r>
              <a:rPr lang="en-US" b="1" i="0" dirty="0">
                <a:solidFill>
                  <a:srgbClr val="374151"/>
                </a:solidFill>
                <a:effectLst/>
                <a:latin typeface="Söhne"/>
              </a:rPr>
              <a:t>Machine Learning Models:</a:t>
            </a:r>
            <a:r>
              <a:rPr lang="en-US" b="0" i="0" dirty="0">
                <a:solidFill>
                  <a:srgbClr val="374151"/>
                </a:solidFill>
                <a:effectLst/>
                <a:latin typeface="Söhne"/>
              </a:rPr>
              <a:t> e.g., BERT, GPT, trained on large text corpora for accurate contextual understanding and response generation.</a:t>
            </a:r>
          </a:p>
          <a:p>
            <a:endParaRPr lang="en-US" dirty="0"/>
          </a:p>
        </p:txBody>
      </p:sp>
    </p:spTree>
    <p:extLst>
      <p:ext uri="{BB962C8B-B14F-4D97-AF65-F5344CB8AC3E}">
        <p14:creationId xmlns:p14="http://schemas.microsoft.com/office/powerpoint/2010/main" val="37835525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225A3-41B8-1572-8CDC-86F38AD505A0}"/>
              </a:ext>
            </a:extLst>
          </p:cNvPr>
          <p:cNvSpPr>
            <a:spLocks noGrp="1"/>
          </p:cNvSpPr>
          <p:nvPr>
            <p:ph type="title"/>
          </p:nvPr>
        </p:nvSpPr>
        <p:spPr/>
        <p:txBody>
          <a:bodyPr/>
          <a:lstStyle/>
          <a:p>
            <a:r>
              <a:rPr lang="en-US" b="0" i="0" dirty="0">
                <a:solidFill>
                  <a:srgbClr val="374151"/>
                </a:solidFill>
                <a:effectLst/>
                <a:latin typeface="Söhne"/>
              </a:rPr>
              <a:t>Here are some aspects: </a:t>
            </a:r>
            <a:r>
              <a:rPr lang="en-US" b="0" i="0" dirty="0">
                <a:solidFill>
                  <a:srgbClr val="343541"/>
                </a:solidFill>
                <a:effectLst/>
                <a:latin typeface="Söhne"/>
              </a:rPr>
              <a:t>Beyond textual </a:t>
            </a:r>
            <a:endParaRPr lang="en-US" dirty="0"/>
          </a:p>
        </p:txBody>
      </p:sp>
      <p:sp>
        <p:nvSpPr>
          <p:cNvPr id="3" name="Content Placeholder 2">
            <a:extLst>
              <a:ext uri="{FF2B5EF4-FFF2-40B4-BE49-F238E27FC236}">
                <a16:creationId xmlns:a16="http://schemas.microsoft.com/office/drawing/2014/main" id="{1134DBEE-0F27-2C61-3371-9BE244789B32}"/>
              </a:ext>
            </a:extLst>
          </p:cNvPr>
          <p:cNvSpPr>
            <a:spLocks noGrp="1"/>
          </p:cNvSpPr>
          <p:nvPr>
            <p:ph idx="1"/>
          </p:nvPr>
        </p:nvSpPr>
        <p:spPr/>
        <p:txBody>
          <a:bodyPr>
            <a:normAutofit fontScale="77500" lnSpcReduction="20000"/>
          </a:bodyPr>
          <a:lstStyle/>
          <a:p>
            <a:pPr algn="l">
              <a:buFont typeface="+mj-lt"/>
              <a:buAutoNum type="arabicPeriod"/>
            </a:pPr>
            <a:r>
              <a:rPr lang="en-US" b="1" i="0" dirty="0">
                <a:solidFill>
                  <a:srgbClr val="374151"/>
                </a:solidFill>
                <a:effectLst/>
                <a:latin typeface="Söhne"/>
              </a:rPr>
              <a:t>Multimodal QA:</a:t>
            </a:r>
            <a:r>
              <a:rPr lang="en-US" b="0" i="0" dirty="0">
                <a:solidFill>
                  <a:srgbClr val="374151"/>
                </a:solidFill>
                <a:effectLst/>
                <a:latin typeface="Söhne"/>
              </a:rPr>
              <a:t> This involves combining different modalities such as text, images, videos, or audio to answer questions. For instance, answering questions about the content of an image or video, or generating textual descriptions from visual inputs.</a:t>
            </a:r>
          </a:p>
          <a:p>
            <a:pPr algn="l">
              <a:buFont typeface="+mj-lt"/>
              <a:buAutoNum type="arabicPeriod"/>
            </a:pPr>
            <a:r>
              <a:rPr lang="en-US" b="1" i="0" dirty="0">
                <a:solidFill>
                  <a:srgbClr val="374151"/>
                </a:solidFill>
                <a:effectLst/>
                <a:latin typeface="Söhne"/>
              </a:rPr>
              <a:t>Interactive QA:</a:t>
            </a:r>
            <a:r>
              <a:rPr lang="en-US" b="0" i="0" dirty="0">
                <a:solidFill>
                  <a:srgbClr val="374151"/>
                </a:solidFill>
                <a:effectLst/>
                <a:latin typeface="Söhne"/>
              </a:rPr>
              <a:t> Moving beyond static queries to dynamic interactions, where systems engage in conversations or iterative exchanges to gather more context and provide better answers over multiple turns.</a:t>
            </a:r>
          </a:p>
          <a:p>
            <a:pPr algn="l">
              <a:buFont typeface="+mj-lt"/>
              <a:buAutoNum type="arabicPeriod"/>
            </a:pPr>
            <a:r>
              <a:rPr lang="en-US" b="1" i="0" dirty="0">
                <a:solidFill>
                  <a:srgbClr val="374151"/>
                </a:solidFill>
                <a:effectLst/>
                <a:latin typeface="Söhne"/>
              </a:rPr>
              <a:t>Knowledge Graph-based QA:</a:t>
            </a:r>
            <a:r>
              <a:rPr lang="en-US" b="0" i="0" dirty="0">
                <a:solidFill>
                  <a:srgbClr val="374151"/>
                </a:solidFill>
                <a:effectLst/>
                <a:latin typeface="Söhne"/>
              </a:rPr>
              <a:t> Utilizing structured knowledge graphs or databases to answer questions that require relational or graph-based reasoning. This involves navigating relationships between entities rather than relying solely on textual information.</a:t>
            </a:r>
          </a:p>
          <a:p>
            <a:pPr algn="l">
              <a:buFont typeface="+mj-lt"/>
              <a:buAutoNum type="arabicPeriod"/>
            </a:pPr>
            <a:r>
              <a:rPr lang="en-US" b="1" i="0" dirty="0">
                <a:solidFill>
                  <a:srgbClr val="374151"/>
                </a:solidFill>
                <a:effectLst/>
                <a:latin typeface="Söhne"/>
              </a:rPr>
              <a:t>Scientific and Domain-Specific QA:</a:t>
            </a:r>
            <a:r>
              <a:rPr lang="en-US" b="0" i="0" dirty="0">
                <a:solidFill>
                  <a:srgbClr val="374151"/>
                </a:solidFill>
                <a:effectLst/>
                <a:latin typeface="Söhne"/>
              </a:rPr>
              <a:t> Addressing QA challenges in specialized domains like medicine, law, or science, where the questions might involve specialized terminologies, concepts, or domain-specific knowledge.</a:t>
            </a:r>
          </a:p>
          <a:p>
            <a:endParaRPr lang="en-US" dirty="0"/>
          </a:p>
        </p:txBody>
      </p:sp>
    </p:spTree>
    <p:extLst>
      <p:ext uri="{BB962C8B-B14F-4D97-AF65-F5344CB8AC3E}">
        <p14:creationId xmlns:p14="http://schemas.microsoft.com/office/powerpoint/2010/main" val="39596201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414F9-A0F7-9892-FEF9-76338704A843}"/>
              </a:ext>
            </a:extLst>
          </p:cNvPr>
          <p:cNvSpPr>
            <a:spLocks noGrp="1"/>
          </p:cNvSpPr>
          <p:nvPr>
            <p:ph type="title"/>
          </p:nvPr>
        </p:nvSpPr>
        <p:spPr/>
        <p:txBody>
          <a:bodyPr>
            <a:normAutofit fontScale="90000"/>
          </a:bodyPr>
          <a:lstStyle/>
          <a:p>
            <a:r>
              <a:rPr lang="en-US" b="0" i="0" dirty="0">
                <a:solidFill>
                  <a:srgbClr val="343541"/>
                </a:solidFill>
                <a:effectLst/>
                <a:latin typeface="Söhne"/>
              </a:rPr>
              <a:t>Stanford Question Answering Dataset (</a:t>
            </a:r>
            <a:r>
              <a:rPr lang="en-US" b="0" i="0" dirty="0" err="1">
                <a:solidFill>
                  <a:srgbClr val="343541"/>
                </a:solidFill>
                <a:effectLst/>
                <a:latin typeface="Söhne"/>
              </a:rPr>
              <a:t>SQuAD</a:t>
            </a:r>
            <a:r>
              <a:rPr lang="en-US" b="0" i="0" dirty="0">
                <a:solidFill>
                  <a:srgbClr val="343541"/>
                </a:solidFill>
                <a:effectLst/>
                <a:latin typeface="Söhne"/>
              </a:rPr>
              <a:t>)</a:t>
            </a:r>
            <a:endParaRPr lang="en-US" dirty="0"/>
          </a:p>
        </p:txBody>
      </p:sp>
      <p:sp>
        <p:nvSpPr>
          <p:cNvPr id="3" name="Content Placeholder 2">
            <a:extLst>
              <a:ext uri="{FF2B5EF4-FFF2-40B4-BE49-F238E27FC236}">
                <a16:creationId xmlns:a16="http://schemas.microsoft.com/office/drawing/2014/main" id="{0AE1E6C4-6458-B020-DA4A-CECD86168F07}"/>
              </a:ext>
            </a:extLst>
          </p:cNvPr>
          <p:cNvSpPr>
            <a:spLocks noGrp="1"/>
          </p:cNvSpPr>
          <p:nvPr>
            <p:ph idx="1"/>
          </p:nvPr>
        </p:nvSpPr>
        <p:spPr/>
        <p:txBody>
          <a:bodyPr/>
          <a:lstStyle/>
          <a:p>
            <a:pPr algn="l"/>
            <a:r>
              <a:rPr lang="en-US" b="0" i="0" dirty="0">
                <a:solidFill>
                  <a:srgbClr val="374151"/>
                </a:solidFill>
                <a:effectLst/>
                <a:latin typeface="Söhne"/>
              </a:rPr>
              <a:t>The Stanford Question Answering Dataset (</a:t>
            </a:r>
            <a:r>
              <a:rPr lang="en-US" b="0" i="0" dirty="0" err="1">
                <a:solidFill>
                  <a:srgbClr val="374151"/>
                </a:solidFill>
                <a:effectLst/>
                <a:latin typeface="Söhne"/>
              </a:rPr>
              <a:t>SQuAD</a:t>
            </a:r>
            <a:r>
              <a:rPr lang="en-US" b="0" i="0" dirty="0">
                <a:solidFill>
                  <a:srgbClr val="374151"/>
                </a:solidFill>
                <a:effectLst/>
                <a:latin typeface="Söhne"/>
              </a:rPr>
              <a:t>) is a widely used benchmark dataset in the field of natural language processing (NLP), specifically designed for testing and evaluating machine reading comprehension and question answering systems.</a:t>
            </a:r>
          </a:p>
          <a:p>
            <a:pPr algn="l"/>
            <a:r>
              <a:rPr lang="en-US" b="0" i="0" dirty="0" err="1">
                <a:solidFill>
                  <a:srgbClr val="374151"/>
                </a:solidFill>
                <a:effectLst/>
                <a:latin typeface="Söhne"/>
              </a:rPr>
              <a:t>SQuAD</a:t>
            </a:r>
            <a:r>
              <a:rPr lang="en-US" b="0" i="0" dirty="0">
                <a:solidFill>
                  <a:srgbClr val="374151"/>
                </a:solidFill>
                <a:effectLst/>
                <a:latin typeface="Söhne"/>
              </a:rPr>
              <a:t> consists of a large collection of real-world reading comprehension passages, extracted from a variety of sources such as Wikipedia articles, along with a set of question-answer pairs created by human annotators. </a:t>
            </a:r>
            <a:endParaRPr lang="en-US" dirty="0"/>
          </a:p>
        </p:txBody>
      </p:sp>
    </p:spTree>
    <p:extLst>
      <p:ext uri="{BB962C8B-B14F-4D97-AF65-F5344CB8AC3E}">
        <p14:creationId xmlns:p14="http://schemas.microsoft.com/office/powerpoint/2010/main" val="1581380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6D81F-11DC-CFD7-83B5-F6058E715763}"/>
              </a:ext>
            </a:extLst>
          </p:cNvPr>
          <p:cNvSpPr>
            <a:spLocks noGrp="1"/>
          </p:cNvSpPr>
          <p:nvPr>
            <p:ph type="title"/>
          </p:nvPr>
        </p:nvSpPr>
        <p:spPr/>
        <p:txBody>
          <a:bodyPr>
            <a:normAutofit fontScale="90000"/>
          </a:bodyPr>
          <a:lstStyle/>
          <a:p>
            <a:r>
              <a:rPr lang="en-US" b="0" i="0" dirty="0">
                <a:solidFill>
                  <a:srgbClr val="374151"/>
                </a:solidFill>
                <a:effectLst/>
                <a:latin typeface="Söhne"/>
              </a:rPr>
              <a:t>Key features of </a:t>
            </a:r>
            <a:r>
              <a:rPr lang="en-US" b="0" i="0" dirty="0" err="1">
                <a:solidFill>
                  <a:srgbClr val="374151"/>
                </a:solidFill>
                <a:effectLst/>
                <a:latin typeface="Söhne"/>
              </a:rPr>
              <a:t>SQuAD</a:t>
            </a:r>
            <a:r>
              <a:rPr lang="en-US" b="0" i="0" dirty="0">
                <a:solidFill>
                  <a:srgbClr val="374151"/>
                </a:solidFill>
                <a:effectLst/>
                <a:latin typeface="Söhne"/>
              </a:rPr>
              <a:t> include:</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CED835A4-A167-2579-E5D0-D06CD308345B}"/>
              </a:ext>
            </a:extLst>
          </p:cNvPr>
          <p:cNvSpPr>
            <a:spLocks noGrp="1"/>
          </p:cNvSpPr>
          <p:nvPr>
            <p:ph idx="1"/>
          </p:nvPr>
        </p:nvSpPr>
        <p:spPr/>
        <p:txBody>
          <a:bodyPr>
            <a:normAutofit fontScale="92500" lnSpcReduction="20000"/>
          </a:bodyPr>
          <a:lstStyle/>
          <a:p>
            <a:pPr algn="l">
              <a:buFont typeface="+mj-lt"/>
              <a:buAutoNum type="arabicPeriod"/>
            </a:pPr>
            <a:r>
              <a:rPr lang="en-US" b="1" i="0" dirty="0">
                <a:solidFill>
                  <a:srgbClr val="374151"/>
                </a:solidFill>
                <a:effectLst/>
                <a:latin typeface="Söhne"/>
              </a:rPr>
              <a:t>Realistic Texts:</a:t>
            </a:r>
            <a:r>
              <a:rPr lang="en-US" b="0" i="0" dirty="0">
                <a:solidFill>
                  <a:srgbClr val="374151"/>
                </a:solidFill>
                <a:effectLst/>
                <a:latin typeface="Söhne"/>
              </a:rPr>
              <a:t> The dataset contains diverse and authentic articles that cover various topics, ensuring a broad range of textual content for comprehension.</a:t>
            </a:r>
          </a:p>
          <a:p>
            <a:pPr algn="l">
              <a:buFont typeface="+mj-lt"/>
              <a:buAutoNum type="arabicPeriod"/>
            </a:pPr>
            <a:r>
              <a:rPr lang="en-US" b="1" i="0" dirty="0">
                <a:solidFill>
                  <a:srgbClr val="374151"/>
                </a:solidFill>
                <a:effectLst/>
                <a:latin typeface="Söhne"/>
              </a:rPr>
              <a:t>Questions and Answers:</a:t>
            </a:r>
            <a:r>
              <a:rPr lang="en-US" b="0" i="0" dirty="0">
                <a:solidFill>
                  <a:srgbClr val="374151"/>
                </a:solidFill>
                <a:effectLst/>
                <a:latin typeface="Söhne"/>
              </a:rPr>
              <a:t> Each passage in </a:t>
            </a:r>
            <a:r>
              <a:rPr lang="en-US" b="0" i="0" dirty="0" err="1">
                <a:solidFill>
                  <a:srgbClr val="374151"/>
                </a:solidFill>
                <a:effectLst/>
                <a:latin typeface="Söhne"/>
              </a:rPr>
              <a:t>SQuAD</a:t>
            </a:r>
            <a:r>
              <a:rPr lang="en-US" b="0" i="0" dirty="0">
                <a:solidFill>
                  <a:srgbClr val="374151"/>
                </a:solidFill>
                <a:effectLst/>
                <a:latin typeface="Söhne"/>
              </a:rPr>
              <a:t> is associated with a set of questions that are formulated based on the content of the passage. These questions have corresponding human-generated answers, making them a valuable resource for evaluating the ability of NLP models to understand and answer questions accurately.</a:t>
            </a:r>
          </a:p>
          <a:p>
            <a:pPr algn="l">
              <a:buFont typeface="+mj-lt"/>
              <a:buAutoNum type="arabicPeriod"/>
            </a:pPr>
            <a:r>
              <a:rPr lang="en-US" b="1" i="0" dirty="0">
                <a:solidFill>
                  <a:srgbClr val="374151"/>
                </a:solidFill>
                <a:effectLst/>
                <a:latin typeface="Söhne"/>
              </a:rPr>
              <a:t>Training and Evaluation:</a:t>
            </a:r>
            <a:r>
              <a:rPr lang="en-US" b="0" i="0" dirty="0">
                <a:solidFill>
                  <a:srgbClr val="374151"/>
                </a:solidFill>
                <a:effectLst/>
                <a:latin typeface="Söhne"/>
              </a:rPr>
              <a:t> </a:t>
            </a:r>
            <a:r>
              <a:rPr lang="en-US" b="0" i="0" dirty="0" err="1">
                <a:solidFill>
                  <a:srgbClr val="374151"/>
                </a:solidFill>
                <a:effectLst/>
                <a:latin typeface="Söhne"/>
              </a:rPr>
              <a:t>SQuAD</a:t>
            </a:r>
            <a:r>
              <a:rPr lang="en-US" b="0" i="0" dirty="0">
                <a:solidFill>
                  <a:srgbClr val="374151"/>
                </a:solidFill>
                <a:effectLst/>
                <a:latin typeface="Söhne"/>
              </a:rPr>
              <a:t> is commonly used for training and evaluating machine learning models, particularly those focused on reading comprehension and question answering tasks. Researchers and developers use this dataset to assess the performance of their models in understanding context, generating accurate answers, and handling various question types.</a:t>
            </a:r>
          </a:p>
          <a:p>
            <a:endParaRPr lang="en-US" dirty="0"/>
          </a:p>
        </p:txBody>
      </p:sp>
    </p:spTree>
    <p:extLst>
      <p:ext uri="{BB962C8B-B14F-4D97-AF65-F5344CB8AC3E}">
        <p14:creationId xmlns:p14="http://schemas.microsoft.com/office/powerpoint/2010/main" val="944507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77FC1-E3D8-569F-7501-577CEE3F963D}"/>
              </a:ext>
            </a:extLst>
          </p:cNvPr>
          <p:cNvSpPr>
            <a:spLocks noGrp="1"/>
          </p:cNvSpPr>
          <p:nvPr>
            <p:ph type="title"/>
          </p:nvPr>
        </p:nvSpPr>
        <p:spPr/>
        <p:txBody>
          <a:bodyPr/>
          <a:lstStyle/>
          <a:p>
            <a:r>
              <a:rPr lang="en-US" dirty="0"/>
              <a:t>What is WordNet?</a:t>
            </a:r>
          </a:p>
        </p:txBody>
      </p:sp>
      <p:sp>
        <p:nvSpPr>
          <p:cNvPr id="3" name="Content Placeholder 2">
            <a:extLst>
              <a:ext uri="{FF2B5EF4-FFF2-40B4-BE49-F238E27FC236}">
                <a16:creationId xmlns:a16="http://schemas.microsoft.com/office/drawing/2014/main" id="{24E8B900-805E-E8CD-7B72-8B48E57D5506}"/>
              </a:ext>
            </a:extLst>
          </p:cNvPr>
          <p:cNvSpPr>
            <a:spLocks noGrp="1"/>
          </p:cNvSpPr>
          <p:nvPr>
            <p:ph idx="1"/>
          </p:nvPr>
        </p:nvSpPr>
        <p:spPr/>
        <p:txBody>
          <a:bodyPr/>
          <a:lstStyle/>
          <a:p>
            <a:r>
              <a:rPr lang="en-US" b="1" i="0" dirty="0">
                <a:effectLst/>
                <a:latin typeface="Söhne"/>
              </a:rPr>
              <a:t>WordNet is like a digital dictionary with superpowers.</a:t>
            </a:r>
            <a:r>
              <a:rPr lang="en-US" b="0" i="0" dirty="0">
                <a:solidFill>
                  <a:srgbClr val="374151"/>
                </a:solidFill>
                <a:effectLst/>
                <a:latin typeface="Söhne"/>
              </a:rPr>
              <a:t> It's not just a regular dictionary; it's a special tool that helps computers understand words in a more meaningful way. WordNet groups words with similar meanings together, shows how words are related to each other, and even helps figure out different meanings of the same word. It's like a superhero for computers when they're trying to understand and work with words in human language.</a:t>
            </a:r>
            <a:endParaRPr lang="en-US" dirty="0"/>
          </a:p>
        </p:txBody>
      </p:sp>
    </p:spTree>
    <p:extLst>
      <p:ext uri="{BB962C8B-B14F-4D97-AF65-F5344CB8AC3E}">
        <p14:creationId xmlns:p14="http://schemas.microsoft.com/office/powerpoint/2010/main" val="42885165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095C0-8E1A-861E-C688-A339C7051607}"/>
              </a:ext>
            </a:extLst>
          </p:cNvPr>
          <p:cNvSpPr>
            <a:spLocks noGrp="1"/>
          </p:cNvSpPr>
          <p:nvPr>
            <p:ph type="title"/>
          </p:nvPr>
        </p:nvSpPr>
        <p:spPr/>
        <p:txBody>
          <a:bodyPr>
            <a:normAutofit fontScale="90000"/>
          </a:bodyPr>
          <a:lstStyle/>
          <a:p>
            <a:r>
              <a:rPr lang="en-US" dirty="0">
                <a:solidFill>
                  <a:srgbClr val="374151"/>
                </a:solidFill>
                <a:latin typeface="Söhne"/>
              </a:rPr>
              <a:t>E</a:t>
            </a:r>
            <a:r>
              <a:rPr lang="en-US" b="0" i="0" dirty="0">
                <a:solidFill>
                  <a:srgbClr val="374151"/>
                </a:solidFill>
                <a:effectLst/>
                <a:latin typeface="Söhne"/>
              </a:rPr>
              <a:t>valuation metrics used in the Stanford Question Answering Dataset (</a:t>
            </a:r>
            <a:r>
              <a:rPr lang="en-US" b="0" i="0" dirty="0" err="1">
                <a:solidFill>
                  <a:srgbClr val="374151"/>
                </a:solidFill>
                <a:effectLst/>
                <a:latin typeface="Söhne"/>
              </a:rPr>
              <a:t>SQuAD</a:t>
            </a:r>
            <a:r>
              <a:rPr lang="en-US" b="0" i="0" dirty="0">
                <a:solidFill>
                  <a:srgbClr val="374151"/>
                </a:solidFill>
                <a:effectLst/>
                <a:latin typeface="Söhne"/>
              </a:rPr>
              <a:t>)</a:t>
            </a:r>
            <a:endParaRPr lang="en-US" dirty="0"/>
          </a:p>
        </p:txBody>
      </p:sp>
      <p:sp>
        <p:nvSpPr>
          <p:cNvPr id="3" name="Content Placeholder 2">
            <a:extLst>
              <a:ext uri="{FF2B5EF4-FFF2-40B4-BE49-F238E27FC236}">
                <a16:creationId xmlns:a16="http://schemas.microsoft.com/office/drawing/2014/main" id="{6371C58E-AD3A-A2C0-353B-A54516542ED7}"/>
              </a:ext>
            </a:extLst>
          </p:cNvPr>
          <p:cNvSpPr>
            <a:spLocks noGrp="1"/>
          </p:cNvSpPr>
          <p:nvPr>
            <p:ph idx="1"/>
          </p:nvPr>
        </p:nvSpPr>
        <p:spPr/>
        <p:txBody>
          <a:bodyPr>
            <a:normAutofit fontScale="70000" lnSpcReduction="20000"/>
          </a:bodyPr>
          <a:lstStyle/>
          <a:p>
            <a:pPr algn="l"/>
            <a:r>
              <a:rPr lang="en-US" dirty="0">
                <a:solidFill>
                  <a:srgbClr val="374151"/>
                </a:solidFill>
                <a:latin typeface="Söhne"/>
              </a:rPr>
              <a:t>E</a:t>
            </a:r>
            <a:r>
              <a:rPr lang="en-US" b="0" i="0" dirty="0">
                <a:solidFill>
                  <a:srgbClr val="374151"/>
                </a:solidFill>
                <a:effectLst/>
                <a:latin typeface="Söhne"/>
              </a:rPr>
              <a:t>valuation metrics used in the Stanford Question Answering Dataset (</a:t>
            </a:r>
            <a:r>
              <a:rPr lang="en-US" b="0" i="0" dirty="0" err="1">
                <a:solidFill>
                  <a:srgbClr val="374151"/>
                </a:solidFill>
                <a:effectLst/>
                <a:latin typeface="Söhne"/>
              </a:rPr>
              <a:t>SQuAD</a:t>
            </a:r>
            <a:r>
              <a:rPr lang="en-US" b="0" i="0" dirty="0">
                <a:solidFill>
                  <a:srgbClr val="374151"/>
                </a:solidFill>
                <a:effectLst/>
                <a:latin typeface="Söhne"/>
              </a:rPr>
              <a:t>) are Exact Match (EM) and F1 score, which are common in question answering tasks.</a:t>
            </a:r>
          </a:p>
          <a:p>
            <a:pPr algn="l"/>
            <a:r>
              <a:rPr lang="en-US" b="0" i="0" dirty="0">
                <a:solidFill>
                  <a:srgbClr val="374151"/>
                </a:solidFill>
                <a:effectLst/>
                <a:latin typeface="Söhne"/>
              </a:rPr>
              <a:t>Here's a breakdown of these evaluation metrics in the context of </a:t>
            </a:r>
            <a:r>
              <a:rPr lang="en-US" b="0" i="0" dirty="0" err="1">
                <a:solidFill>
                  <a:srgbClr val="374151"/>
                </a:solidFill>
                <a:effectLst/>
                <a:latin typeface="Söhne"/>
              </a:rPr>
              <a:t>SQuAD</a:t>
            </a:r>
            <a:r>
              <a:rPr lang="en-US" b="0" i="0" dirty="0">
                <a:solidFill>
                  <a:srgbClr val="374151"/>
                </a:solidFill>
                <a:effectLst/>
                <a:latin typeface="Söhne"/>
              </a:rPr>
              <a:t>:</a:t>
            </a:r>
          </a:p>
          <a:p>
            <a:pPr algn="l">
              <a:buFont typeface="+mj-lt"/>
              <a:buAutoNum type="arabicPeriod"/>
            </a:pPr>
            <a:r>
              <a:rPr lang="en-US" b="1" i="0" dirty="0">
                <a:solidFill>
                  <a:srgbClr val="374151"/>
                </a:solidFill>
                <a:effectLst/>
                <a:latin typeface="Söhne"/>
              </a:rPr>
              <a:t>Exact Match (EM):</a:t>
            </a:r>
            <a:r>
              <a:rPr lang="en-US" b="0" i="0" dirty="0">
                <a:solidFill>
                  <a:srgbClr val="374151"/>
                </a:solidFill>
                <a:effectLst/>
                <a:latin typeface="Söhne"/>
              </a:rPr>
              <a:t> This metric computes a binary score (0 or 1) to determine if the predicted answer exactly matches the ground truth answer. If the predicted answer precisely matches the reference answer, it receives a score of 1; otherwise, it gets a score of 0. EM is a strict metric that requires an exact match between the predicted and true answers.</a:t>
            </a:r>
          </a:p>
          <a:p>
            <a:pPr algn="l">
              <a:buFont typeface="+mj-lt"/>
              <a:buAutoNum type="arabicPeriod"/>
            </a:pPr>
            <a:r>
              <a:rPr lang="en-US" b="1" i="0" dirty="0">
                <a:solidFill>
                  <a:srgbClr val="374151"/>
                </a:solidFill>
                <a:effectLst/>
                <a:latin typeface="Söhne"/>
              </a:rPr>
              <a:t>F1 Score:</a:t>
            </a:r>
            <a:r>
              <a:rPr lang="en-US" b="0" i="0" dirty="0">
                <a:solidFill>
                  <a:srgbClr val="374151"/>
                </a:solidFill>
                <a:effectLst/>
                <a:latin typeface="Söhne"/>
              </a:rPr>
              <a:t> The F1 score is a measure of accuracy used in classification tasks. In the context of </a:t>
            </a:r>
            <a:r>
              <a:rPr lang="en-US" b="0" i="0" dirty="0" err="1">
                <a:solidFill>
                  <a:srgbClr val="374151"/>
                </a:solidFill>
                <a:effectLst/>
                <a:latin typeface="Söhne"/>
              </a:rPr>
              <a:t>SQuAD</a:t>
            </a:r>
            <a:r>
              <a:rPr lang="en-US" b="0" i="0" dirty="0">
                <a:solidFill>
                  <a:srgbClr val="374151"/>
                </a:solidFill>
                <a:effectLst/>
                <a:latin typeface="Söhne"/>
              </a:rPr>
              <a:t>, it's applied to evaluate the performance of question answering models. It considers both precision and recall.</a:t>
            </a:r>
          </a:p>
          <a:p>
            <a:pPr marL="742950" lvl="1" indent="-285750" algn="l">
              <a:buFont typeface="+mj-lt"/>
              <a:buAutoNum type="arabicPeriod"/>
            </a:pPr>
            <a:r>
              <a:rPr lang="en-US" b="1" i="0" dirty="0">
                <a:solidFill>
                  <a:srgbClr val="374151"/>
                </a:solidFill>
                <a:effectLst/>
                <a:latin typeface="Söhne"/>
              </a:rPr>
              <a:t>Precision:</a:t>
            </a:r>
            <a:r>
              <a:rPr lang="en-US" b="0" i="0" dirty="0">
                <a:solidFill>
                  <a:srgbClr val="374151"/>
                </a:solidFill>
                <a:effectLst/>
                <a:latin typeface="Söhne"/>
              </a:rPr>
              <a:t> It is the ratio of the number of shared words between the predicted and true answers to the total number of words in the predicted answer.</a:t>
            </a:r>
          </a:p>
          <a:p>
            <a:pPr marL="742950" lvl="1" indent="-285750" algn="l">
              <a:buFont typeface="+mj-lt"/>
              <a:buAutoNum type="arabicPeriod"/>
            </a:pPr>
            <a:r>
              <a:rPr lang="en-US" b="1" i="0" dirty="0">
                <a:solidFill>
                  <a:srgbClr val="374151"/>
                </a:solidFill>
                <a:effectLst/>
                <a:latin typeface="Söhne"/>
              </a:rPr>
              <a:t>Recall:</a:t>
            </a:r>
            <a:r>
              <a:rPr lang="en-US" b="0" i="0" dirty="0">
                <a:solidFill>
                  <a:srgbClr val="374151"/>
                </a:solidFill>
                <a:effectLst/>
                <a:latin typeface="Söhne"/>
              </a:rPr>
              <a:t> It is the ratio of the number of shared words between the predicted and true answers to the total number of words in the ground truth (true) answer.</a:t>
            </a:r>
          </a:p>
          <a:p>
            <a:endParaRPr lang="en-US" dirty="0"/>
          </a:p>
        </p:txBody>
      </p:sp>
    </p:spTree>
    <p:extLst>
      <p:ext uri="{BB962C8B-B14F-4D97-AF65-F5344CB8AC3E}">
        <p14:creationId xmlns:p14="http://schemas.microsoft.com/office/powerpoint/2010/main" val="15134339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BF7F-89A1-EEEA-BEA7-73A254A52ADC}"/>
              </a:ext>
            </a:extLst>
          </p:cNvPr>
          <p:cNvSpPr>
            <a:spLocks noGrp="1"/>
          </p:cNvSpPr>
          <p:nvPr>
            <p:ph type="title"/>
          </p:nvPr>
        </p:nvSpPr>
        <p:spPr/>
        <p:txBody>
          <a:bodyPr/>
          <a:lstStyle/>
          <a:p>
            <a:r>
              <a:rPr lang="en-US" dirty="0"/>
              <a:t>Example for EM</a:t>
            </a:r>
          </a:p>
        </p:txBody>
      </p:sp>
      <p:sp>
        <p:nvSpPr>
          <p:cNvPr id="3" name="Content Placeholder 2">
            <a:extLst>
              <a:ext uri="{FF2B5EF4-FFF2-40B4-BE49-F238E27FC236}">
                <a16:creationId xmlns:a16="http://schemas.microsoft.com/office/drawing/2014/main" id="{94F3B68E-1033-6BF3-15AC-285FEE8630B4}"/>
              </a:ext>
            </a:extLst>
          </p:cNvPr>
          <p:cNvSpPr>
            <a:spLocks noGrp="1"/>
          </p:cNvSpPr>
          <p:nvPr>
            <p:ph idx="1"/>
          </p:nvPr>
        </p:nvSpPr>
        <p:spPr/>
        <p:txBody>
          <a:bodyPr>
            <a:normAutofit fontScale="92500" lnSpcReduction="20000"/>
          </a:bodyPr>
          <a:lstStyle/>
          <a:p>
            <a:pPr algn="l"/>
            <a:r>
              <a:rPr lang="en-US" b="1" i="0" dirty="0">
                <a:solidFill>
                  <a:srgbClr val="374151"/>
                </a:solidFill>
                <a:effectLst/>
                <a:latin typeface="Söhne"/>
              </a:rPr>
              <a:t>Passage:</a:t>
            </a:r>
            <a:r>
              <a:rPr lang="en-US" b="0" i="0" dirty="0">
                <a:solidFill>
                  <a:srgbClr val="374151"/>
                </a:solidFill>
                <a:effectLst/>
                <a:latin typeface="Söhne"/>
              </a:rPr>
              <a:t> "The cat is sitting on the mat." </a:t>
            </a:r>
            <a:r>
              <a:rPr lang="en-US" b="1" i="0" dirty="0">
                <a:solidFill>
                  <a:srgbClr val="374151"/>
                </a:solidFill>
                <a:effectLst/>
                <a:latin typeface="Söhne"/>
              </a:rPr>
              <a:t>Ground Truth Answer:</a:t>
            </a:r>
            <a:r>
              <a:rPr lang="en-US" b="0" i="0" dirty="0">
                <a:solidFill>
                  <a:srgbClr val="374151"/>
                </a:solidFill>
                <a:effectLst/>
                <a:latin typeface="Söhne"/>
              </a:rPr>
              <a:t> "on the mat" </a:t>
            </a:r>
            <a:r>
              <a:rPr lang="en-US" b="1" i="0" dirty="0">
                <a:solidFill>
                  <a:srgbClr val="374151"/>
                </a:solidFill>
                <a:effectLst/>
                <a:latin typeface="Söhne"/>
              </a:rPr>
              <a:t>Predicted Answer:</a:t>
            </a:r>
            <a:r>
              <a:rPr lang="en-US" b="0" i="0" dirty="0">
                <a:solidFill>
                  <a:srgbClr val="374151"/>
                </a:solidFill>
                <a:effectLst/>
                <a:latin typeface="Söhne"/>
              </a:rPr>
              <a:t> "on mat"</a:t>
            </a:r>
          </a:p>
          <a:p>
            <a:pPr algn="l"/>
            <a:r>
              <a:rPr lang="en-US" b="0" i="0" dirty="0">
                <a:solidFill>
                  <a:srgbClr val="374151"/>
                </a:solidFill>
                <a:effectLst/>
                <a:latin typeface="Söhne"/>
              </a:rPr>
              <a:t>For EM:</a:t>
            </a:r>
          </a:p>
          <a:p>
            <a:pPr algn="l">
              <a:buFont typeface="Arial" panose="020B0604020202020204" pitchFamily="34" charset="0"/>
              <a:buChar char="•"/>
            </a:pPr>
            <a:r>
              <a:rPr lang="en-US" b="1" i="0" dirty="0">
                <a:solidFill>
                  <a:srgbClr val="374151"/>
                </a:solidFill>
                <a:effectLst/>
                <a:latin typeface="Söhne"/>
              </a:rPr>
              <a:t>Ground Truth Answer:</a:t>
            </a:r>
            <a:r>
              <a:rPr lang="en-US" b="0" i="0" dirty="0">
                <a:solidFill>
                  <a:srgbClr val="374151"/>
                </a:solidFill>
                <a:effectLst/>
                <a:latin typeface="Söhne"/>
              </a:rPr>
              <a:t> "on the mat"</a:t>
            </a:r>
          </a:p>
          <a:p>
            <a:pPr algn="l">
              <a:buFont typeface="Arial" panose="020B0604020202020204" pitchFamily="34" charset="0"/>
              <a:buChar char="•"/>
            </a:pPr>
            <a:r>
              <a:rPr lang="en-US" b="1" i="0" dirty="0">
                <a:solidFill>
                  <a:srgbClr val="374151"/>
                </a:solidFill>
                <a:effectLst/>
                <a:latin typeface="Söhne"/>
              </a:rPr>
              <a:t>Predicted Answer:</a:t>
            </a:r>
            <a:r>
              <a:rPr lang="en-US" b="0" i="0" dirty="0">
                <a:solidFill>
                  <a:srgbClr val="374151"/>
                </a:solidFill>
                <a:effectLst/>
                <a:latin typeface="Söhne"/>
              </a:rPr>
              <a:t> "on mat"</a:t>
            </a:r>
          </a:p>
          <a:p>
            <a:pPr algn="l"/>
            <a:r>
              <a:rPr lang="en-US" b="0" i="0" dirty="0">
                <a:solidFill>
                  <a:srgbClr val="374151"/>
                </a:solidFill>
                <a:effectLst/>
                <a:latin typeface="Söhne"/>
              </a:rPr>
              <a:t>In EM, an exact match is required between the predicted and ground truth answers.</a:t>
            </a:r>
          </a:p>
          <a:p>
            <a:pPr algn="l">
              <a:buFont typeface="Arial" panose="020B0604020202020204" pitchFamily="34" charset="0"/>
              <a:buChar char="•"/>
            </a:pPr>
            <a:r>
              <a:rPr lang="en-US" b="0" i="0" dirty="0">
                <a:solidFill>
                  <a:srgbClr val="374151"/>
                </a:solidFill>
                <a:effectLst/>
                <a:latin typeface="Söhne"/>
              </a:rPr>
              <a:t>The predicted answer "on mat" does not exactly match the ground truth answer "on the mat." There's a difference due to the missing space in the predicted answer. Therefore, the EM score is 0 (no exact match).</a:t>
            </a:r>
          </a:p>
          <a:p>
            <a:endParaRPr lang="en-US" dirty="0"/>
          </a:p>
        </p:txBody>
      </p:sp>
    </p:spTree>
    <p:extLst>
      <p:ext uri="{BB962C8B-B14F-4D97-AF65-F5344CB8AC3E}">
        <p14:creationId xmlns:p14="http://schemas.microsoft.com/office/powerpoint/2010/main" val="32542329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1CB05-C2AE-C66F-1278-FB2CF8419AA2}"/>
              </a:ext>
            </a:extLst>
          </p:cNvPr>
          <p:cNvSpPr>
            <a:spLocks noGrp="1"/>
          </p:cNvSpPr>
          <p:nvPr>
            <p:ph type="title"/>
          </p:nvPr>
        </p:nvSpPr>
        <p:spPr/>
        <p:txBody>
          <a:bodyPr/>
          <a:lstStyle/>
          <a:p>
            <a:r>
              <a:rPr lang="en-US" dirty="0"/>
              <a:t>Example for F1</a:t>
            </a:r>
          </a:p>
        </p:txBody>
      </p:sp>
      <p:sp>
        <p:nvSpPr>
          <p:cNvPr id="3" name="Content Placeholder 2">
            <a:extLst>
              <a:ext uri="{FF2B5EF4-FFF2-40B4-BE49-F238E27FC236}">
                <a16:creationId xmlns:a16="http://schemas.microsoft.com/office/drawing/2014/main" id="{3A9B6C0A-790D-983A-3ACD-C9C08104A9ED}"/>
              </a:ext>
            </a:extLst>
          </p:cNvPr>
          <p:cNvSpPr>
            <a:spLocks noGrp="1"/>
          </p:cNvSpPr>
          <p:nvPr>
            <p:ph idx="1"/>
          </p:nvPr>
        </p:nvSpPr>
        <p:spPr/>
        <p:txBody>
          <a:bodyPr>
            <a:normAutofit fontScale="62500" lnSpcReduction="20000"/>
          </a:bodyPr>
          <a:lstStyle/>
          <a:p>
            <a:pPr algn="l">
              <a:buFont typeface="+mj-lt"/>
              <a:buAutoNum type="arabicPeriod"/>
            </a:pPr>
            <a:r>
              <a:rPr lang="en-US" b="1" i="0" dirty="0">
                <a:solidFill>
                  <a:srgbClr val="374151"/>
                </a:solidFill>
                <a:effectLst/>
                <a:latin typeface="Söhne"/>
              </a:rPr>
              <a:t>Precision:</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Shared words between predicted and ground truth answer: 2 ("on”, “mat”)</a:t>
            </a:r>
          </a:p>
          <a:p>
            <a:pPr marL="742950" lvl="1" indent="-285750" algn="l">
              <a:buFont typeface="+mj-lt"/>
              <a:buAutoNum type="arabicPeriod"/>
            </a:pPr>
            <a:r>
              <a:rPr lang="en-US" b="0" i="0" dirty="0">
                <a:solidFill>
                  <a:srgbClr val="374151"/>
                </a:solidFill>
                <a:effectLst/>
                <a:latin typeface="Söhne"/>
              </a:rPr>
              <a:t>Total words in predicted answer: 2 ("on", "mat")</a:t>
            </a:r>
          </a:p>
          <a:p>
            <a:pPr marL="742950" lvl="1" indent="-285750" algn="l">
              <a:buFont typeface="+mj-lt"/>
              <a:buAutoNum type="arabicPeriod"/>
            </a:pPr>
            <a:r>
              <a:rPr lang="en-US" b="0" i="0" dirty="0">
                <a:solidFill>
                  <a:srgbClr val="374151"/>
                </a:solidFill>
                <a:effectLst/>
                <a:latin typeface="Söhne"/>
              </a:rPr>
              <a:t>Precision = Shared words / Total words in predicted answer = 2 / 2 = </a:t>
            </a:r>
            <a:r>
              <a:rPr lang="en-US" dirty="0">
                <a:solidFill>
                  <a:srgbClr val="374151"/>
                </a:solidFill>
                <a:latin typeface="Söhne"/>
              </a:rPr>
              <a:t>1</a:t>
            </a:r>
          </a:p>
          <a:p>
            <a:pPr marL="742950" lvl="1" indent="-285750" algn="l">
              <a:buFont typeface="+mj-lt"/>
              <a:buAutoNum type="arabicPeriod"/>
            </a:pPr>
            <a:endParaRPr lang="en-US" b="0" i="0" dirty="0">
              <a:solidFill>
                <a:srgbClr val="374151"/>
              </a:solidFill>
              <a:effectLst/>
              <a:latin typeface="Söhne"/>
            </a:endParaRPr>
          </a:p>
          <a:p>
            <a:pPr algn="l">
              <a:buFont typeface="+mj-lt"/>
              <a:buAutoNum type="arabicPeriod"/>
            </a:pPr>
            <a:r>
              <a:rPr lang="en-US" b="1" i="0" dirty="0">
                <a:solidFill>
                  <a:srgbClr val="374151"/>
                </a:solidFill>
                <a:effectLst/>
                <a:latin typeface="Söhne"/>
              </a:rPr>
              <a:t>Recall:</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Shared words between predicted and ground truth answer: </a:t>
            </a:r>
            <a:r>
              <a:rPr lang="en-US" dirty="0">
                <a:solidFill>
                  <a:srgbClr val="374151"/>
                </a:solidFill>
                <a:latin typeface="Söhne"/>
              </a:rPr>
              <a:t>2</a:t>
            </a:r>
            <a:r>
              <a:rPr lang="en-US" b="0" i="0" dirty="0">
                <a:solidFill>
                  <a:srgbClr val="374151"/>
                </a:solidFill>
                <a:effectLst/>
                <a:latin typeface="Söhne"/>
              </a:rPr>
              <a:t> ("on”, “mat”)</a:t>
            </a:r>
          </a:p>
          <a:p>
            <a:pPr marL="742950" lvl="1" indent="-285750" algn="l">
              <a:buFont typeface="+mj-lt"/>
              <a:buAutoNum type="arabicPeriod"/>
            </a:pPr>
            <a:r>
              <a:rPr lang="en-US" b="0" i="0" dirty="0">
                <a:solidFill>
                  <a:srgbClr val="374151"/>
                </a:solidFill>
                <a:effectLst/>
                <a:latin typeface="Söhne"/>
              </a:rPr>
              <a:t>Total words in ground truth answer: 3 ("on", ”the”, "mat")</a:t>
            </a:r>
          </a:p>
          <a:p>
            <a:pPr marL="742950" lvl="1" indent="-285750" algn="l">
              <a:buFont typeface="+mj-lt"/>
              <a:buAutoNum type="arabicPeriod"/>
            </a:pPr>
            <a:r>
              <a:rPr lang="en-US" b="0" i="0" dirty="0">
                <a:solidFill>
                  <a:srgbClr val="374151"/>
                </a:solidFill>
                <a:effectLst/>
                <a:latin typeface="Söhne"/>
              </a:rPr>
              <a:t>Recall = Shared words / Total words in ground truth answer = </a:t>
            </a:r>
            <a:r>
              <a:rPr lang="en-US" dirty="0">
                <a:solidFill>
                  <a:srgbClr val="374151"/>
                </a:solidFill>
                <a:latin typeface="Söhne"/>
              </a:rPr>
              <a:t>2</a:t>
            </a:r>
            <a:r>
              <a:rPr lang="en-US" b="0" i="0" dirty="0">
                <a:solidFill>
                  <a:srgbClr val="374151"/>
                </a:solidFill>
                <a:effectLst/>
                <a:latin typeface="Söhne"/>
              </a:rPr>
              <a:t>/ 3 = 0.67</a:t>
            </a:r>
          </a:p>
          <a:p>
            <a:pPr algn="l">
              <a:buFont typeface="+mj-lt"/>
              <a:buAutoNum type="arabicPeriod"/>
            </a:pPr>
            <a:r>
              <a:rPr lang="en-US" b="1" i="0" dirty="0">
                <a:solidFill>
                  <a:srgbClr val="374151"/>
                </a:solidFill>
                <a:effectLst/>
                <a:latin typeface="Söhne"/>
              </a:rPr>
              <a:t>F1 Score:</a:t>
            </a:r>
            <a:endParaRPr lang="en-US" b="0" i="0" dirty="0">
              <a:solidFill>
                <a:srgbClr val="374151"/>
              </a:solidFill>
              <a:effectLst/>
              <a:latin typeface="Söhne"/>
            </a:endParaRPr>
          </a:p>
          <a:p>
            <a:pPr marL="742950" lvl="1" indent="-285750" algn="l">
              <a:buFont typeface="+mj-lt"/>
              <a:buAutoNum type="arabicPeriod"/>
            </a:pPr>
            <a:r>
              <a:rPr lang="en-US" b="0" i="0" dirty="0">
                <a:solidFill>
                  <a:srgbClr val="374151"/>
                </a:solidFill>
                <a:effectLst/>
                <a:latin typeface="Söhne"/>
              </a:rPr>
              <a:t>F1 Score = 2 * (Precision * Recall) / (Precision + Recall)</a:t>
            </a:r>
          </a:p>
          <a:p>
            <a:pPr marL="742950" lvl="1" indent="-285750" algn="l">
              <a:buFont typeface="+mj-lt"/>
              <a:buAutoNum type="arabicPeriod"/>
            </a:pPr>
            <a:r>
              <a:rPr lang="en-US" b="0" i="0" dirty="0">
                <a:solidFill>
                  <a:srgbClr val="374151"/>
                </a:solidFill>
                <a:effectLst/>
                <a:latin typeface="Söhne"/>
              </a:rPr>
              <a:t>F1 Score = 2 * (</a:t>
            </a:r>
            <a:r>
              <a:rPr lang="en-US" dirty="0">
                <a:solidFill>
                  <a:srgbClr val="374151"/>
                </a:solidFill>
                <a:latin typeface="Söhne"/>
              </a:rPr>
              <a:t>1</a:t>
            </a:r>
            <a:r>
              <a:rPr lang="en-US" b="0" i="0" dirty="0">
                <a:solidFill>
                  <a:srgbClr val="374151"/>
                </a:solidFill>
                <a:effectLst/>
                <a:latin typeface="Söhne"/>
              </a:rPr>
              <a:t> * 0.67) / (</a:t>
            </a:r>
            <a:r>
              <a:rPr lang="en-US" dirty="0">
                <a:solidFill>
                  <a:srgbClr val="374151"/>
                </a:solidFill>
                <a:latin typeface="Söhne"/>
              </a:rPr>
              <a:t>1</a:t>
            </a:r>
            <a:r>
              <a:rPr lang="en-US" b="0" i="0" dirty="0">
                <a:solidFill>
                  <a:srgbClr val="374151"/>
                </a:solidFill>
                <a:effectLst/>
                <a:latin typeface="Söhne"/>
              </a:rPr>
              <a:t>+ 0.67) = 0.80</a:t>
            </a:r>
          </a:p>
          <a:p>
            <a:endParaRPr lang="en-US" dirty="0"/>
          </a:p>
        </p:txBody>
      </p:sp>
    </p:spTree>
    <p:extLst>
      <p:ext uri="{BB962C8B-B14F-4D97-AF65-F5344CB8AC3E}">
        <p14:creationId xmlns:p14="http://schemas.microsoft.com/office/powerpoint/2010/main" val="2672914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66998-8320-8BF4-1378-8FB7D166C855}"/>
              </a:ext>
            </a:extLst>
          </p:cNvPr>
          <p:cNvSpPr>
            <a:spLocks noGrp="1"/>
          </p:cNvSpPr>
          <p:nvPr>
            <p:ph type="title"/>
          </p:nvPr>
        </p:nvSpPr>
        <p:spPr/>
        <p:txBody>
          <a:bodyPr>
            <a:normAutofit fontScale="90000"/>
          </a:bodyPr>
          <a:lstStyle/>
          <a:p>
            <a:br>
              <a:rPr lang="en-US" b="0" i="0" dirty="0">
                <a:solidFill>
                  <a:srgbClr val="000000"/>
                </a:solidFill>
                <a:effectLst/>
                <a:latin typeface="Arial" panose="020B0604020202020204" pitchFamily="34" charset="0"/>
              </a:rPr>
            </a:br>
            <a:br>
              <a:rPr lang="en-US" b="0" i="0" dirty="0">
                <a:solidFill>
                  <a:srgbClr val="000000"/>
                </a:solidFill>
                <a:effectLst/>
                <a:latin typeface="Arial" panose="020B0604020202020204" pitchFamily="34" charset="0"/>
              </a:rPr>
            </a:br>
            <a:r>
              <a:rPr lang="en-US" b="0" i="0" dirty="0">
                <a:solidFill>
                  <a:srgbClr val="000000"/>
                </a:solidFill>
                <a:effectLst/>
                <a:latin typeface="Arial" panose="020B0604020202020204" pitchFamily="34" charset="0"/>
              </a:rPr>
              <a:t>Other question answering datasets</a:t>
            </a:r>
            <a:br>
              <a:rPr lang="en-US" b="0" i="0" dirty="0">
                <a:solidFill>
                  <a:srgbClr val="000000"/>
                </a:solidFill>
                <a:effectLst/>
                <a:latin typeface="Lato" panose="020F0502020204030203" pitchFamily="34" charset="0"/>
              </a:rPr>
            </a:br>
            <a:br>
              <a:rPr lang="en-US" dirty="0"/>
            </a:br>
            <a:endParaRPr lang="en-US" dirty="0"/>
          </a:p>
        </p:txBody>
      </p:sp>
      <p:sp>
        <p:nvSpPr>
          <p:cNvPr id="3" name="Content Placeholder 2">
            <a:extLst>
              <a:ext uri="{FF2B5EF4-FFF2-40B4-BE49-F238E27FC236}">
                <a16:creationId xmlns:a16="http://schemas.microsoft.com/office/drawing/2014/main" id="{7F1150E8-E497-0579-B23D-8AFBCB83B38D}"/>
              </a:ext>
            </a:extLst>
          </p:cNvPr>
          <p:cNvSpPr>
            <a:spLocks noGrp="1"/>
          </p:cNvSpPr>
          <p:nvPr>
            <p:ph idx="1"/>
          </p:nvPr>
        </p:nvSpPr>
        <p:spPr/>
        <p:txBody>
          <a:bodyPr>
            <a:normAutofit fontScale="92500"/>
          </a:bodyPr>
          <a:lstStyle/>
          <a:p>
            <a:r>
              <a:rPr lang="en-US" b="1" i="0" dirty="0" err="1">
                <a:effectLst/>
                <a:latin typeface="Söhne"/>
              </a:rPr>
              <a:t>HotpotQA</a:t>
            </a:r>
            <a:r>
              <a:rPr lang="en-US" b="1" i="0" dirty="0">
                <a:effectLst/>
                <a:latin typeface="Söhne"/>
              </a:rPr>
              <a:t>:</a:t>
            </a:r>
            <a:r>
              <a:rPr lang="en-US" b="0" i="0" dirty="0">
                <a:solidFill>
                  <a:srgbClr val="374151"/>
                </a:solidFill>
                <a:effectLst/>
                <a:latin typeface="Söhne"/>
              </a:rPr>
              <a:t> It focuses on answering questions that require gathering information from multiple parts of a passage or document. The dataset contains questions that demand reasoning over disjoint pieces of text to arrive at an answer.</a:t>
            </a:r>
          </a:p>
          <a:p>
            <a:r>
              <a:rPr lang="en-US" b="1" i="0" dirty="0" err="1">
                <a:effectLst/>
                <a:latin typeface="Söhne"/>
              </a:rPr>
              <a:t>TriviaQA</a:t>
            </a:r>
            <a:r>
              <a:rPr lang="en-US" b="1" i="0" dirty="0">
                <a:effectLst/>
                <a:latin typeface="Söhne"/>
              </a:rPr>
              <a:t>:</a:t>
            </a:r>
            <a:r>
              <a:rPr lang="en-US" b="0" i="0" dirty="0">
                <a:solidFill>
                  <a:srgbClr val="374151"/>
                </a:solidFill>
                <a:effectLst/>
                <a:latin typeface="Söhne"/>
              </a:rPr>
              <a:t> This dataset involves answering trivia questions that require both knowledge and comprehension. It includes both reading comprehension sections and factual questions.</a:t>
            </a:r>
            <a:endParaRPr lang="en-US" dirty="0">
              <a:solidFill>
                <a:srgbClr val="374151"/>
              </a:solidFill>
              <a:latin typeface="Söhne"/>
            </a:endParaRPr>
          </a:p>
          <a:p>
            <a:r>
              <a:rPr lang="en-US" b="1" i="0" dirty="0" err="1">
                <a:effectLst/>
                <a:latin typeface="Söhne"/>
              </a:rPr>
              <a:t>NarrativeQA</a:t>
            </a:r>
            <a:r>
              <a:rPr lang="en-US" b="1" i="0" dirty="0">
                <a:effectLst/>
                <a:latin typeface="Söhne"/>
              </a:rPr>
              <a:t>:</a:t>
            </a:r>
            <a:r>
              <a:rPr lang="en-US" b="0" i="0" dirty="0">
                <a:solidFill>
                  <a:srgbClr val="374151"/>
                </a:solidFill>
                <a:effectLst/>
                <a:latin typeface="Söhne"/>
              </a:rPr>
              <a:t> It consists of summaries from books and a set of multiple-choice questions designed to test comprehension. The dataset includes a variety of questions, including those that require reasoning over multiple sentences or paragraphs.</a:t>
            </a:r>
            <a:endParaRPr lang="en-US" dirty="0"/>
          </a:p>
        </p:txBody>
      </p:sp>
    </p:spTree>
    <p:extLst>
      <p:ext uri="{BB962C8B-B14F-4D97-AF65-F5344CB8AC3E}">
        <p14:creationId xmlns:p14="http://schemas.microsoft.com/office/powerpoint/2010/main" val="35192057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2602C-4DFC-EDB4-6A45-5B72684E77E7}"/>
              </a:ext>
            </a:extLst>
          </p:cNvPr>
          <p:cNvSpPr>
            <a:spLocks noGrp="1"/>
          </p:cNvSpPr>
          <p:nvPr>
            <p:ph type="title"/>
          </p:nvPr>
        </p:nvSpPr>
        <p:spPr/>
        <p:txBody>
          <a:bodyPr/>
          <a:lstStyle/>
          <a:p>
            <a:r>
              <a:rPr lang="en-US" b="0" i="0" dirty="0" err="1">
                <a:solidFill>
                  <a:srgbClr val="374151"/>
                </a:solidFill>
                <a:effectLst/>
                <a:latin typeface="Söhne"/>
              </a:rPr>
              <a:t>BiDAF</a:t>
            </a:r>
            <a:r>
              <a:rPr lang="en-US" b="0" i="0" dirty="0">
                <a:solidFill>
                  <a:srgbClr val="374151"/>
                </a:solidFill>
                <a:effectLst/>
                <a:latin typeface="Söhne"/>
              </a:rPr>
              <a:t> (Bidirectional Attention Flow)</a:t>
            </a:r>
            <a:endParaRPr lang="en-US" dirty="0"/>
          </a:p>
        </p:txBody>
      </p:sp>
      <p:sp>
        <p:nvSpPr>
          <p:cNvPr id="3" name="Content Placeholder 2">
            <a:extLst>
              <a:ext uri="{FF2B5EF4-FFF2-40B4-BE49-F238E27FC236}">
                <a16:creationId xmlns:a16="http://schemas.microsoft.com/office/drawing/2014/main" id="{57BB9B81-C357-0288-EA17-545F8D0B4385}"/>
              </a:ext>
            </a:extLst>
          </p:cNvPr>
          <p:cNvSpPr>
            <a:spLocks noGrp="1"/>
          </p:cNvSpPr>
          <p:nvPr>
            <p:ph idx="1"/>
          </p:nvPr>
        </p:nvSpPr>
        <p:spPr/>
        <p:txBody>
          <a:bodyPr/>
          <a:lstStyle/>
          <a:p>
            <a:pPr algn="l"/>
            <a:r>
              <a:rPr lang="en-US" b="0" i="0" dirty="0" err="1">
                <a:solidFill>
                  <a:srgbClr val="374151"/>
                </a:solidFill>
                <a:effectLst/>
                <a:latin typeface="Söhne"/>
              </a:rPr>
              <a:t>BiDAF</a:t>
            </a:r>
            <a:r>
              <a:rPr lang="en-US" b="0" i="0" dirty="0">
                <a:solidFill>
                  <a:srgbClr val="374151"/>
                </a:solidFill>
                <a:effectLst/>
                <a:latin typeface="Söhne"/>
              </a:rPr>
              <a:t> (Bidirectional Attention Flow) is a popular neural network architecture designed for machine comprehension and question answering tasks. It was introduced in a research paper by </a:t>
            </a:r>
            <a:r>
              <a:rPr lang="en-US" b="0" i="0" dirty="0" err="1">
                <a:solidFill>
                  <a:srgbClr val="374151"/>
                </a:solidFill>
                <a:effectLst/>
                <a:latin typeface="Söhne"/>
              </a:rPr>
              <a:t>Minjoon</a:t>
            </a:r>
            <a:r>
              <a:rPr lang="en-US" b="0" i="0" dirty="0">
                <a:solidFill>
                  <a:srgbClr val="374151"/>
                </a:solidFill>
                <a:effectLst/>
                <a:latin typeface="Söhne"/>
              </a:rPr>
              <a:t> </a:t>
            </a:r>
            <a:r>
              <a:rPr lang="en-US" b="0" i="0" dirty="0" err="1">
                <a:solidFill>
                  <a:srgbClr val="374151"/>
                </a:solidFill>
                <a:effectLst/>
                <a:latin typeface="Söhne"/>
              </a:rPr>
              <a:t>Seo</a:t>
            </a:r>
            <a:r>
              <a:rPr lang="en-US" b="0" i="0" dirty="0">
                <a:solidFill>
                  <a:srgbClr val="374151"/>
                </a:solidFill>
                <a:effectLst/>
                <a:latin typeface="Söhne"/>
              </a:rPr>
              <a:t> et al. in 2016 and has been influential in the field of natural language processing.</a:t>
            </a:r>
          </a:p>
          <a:p>
            <a:pPr algn="l"/>
            <a:r>
              <a:rPr lang="en-US" b="0" i="0" dirty="0">
                <a:solidFill>
                  <a:srgbClr val="374151"/>
                </a:solidFill>
                <a:effectLst/>
                <a:latin typeface="Söhne"/>
              </a:rPr>
              <a:t>The </a:t>
            </a:r>
            <a:r>
              <a:rPr lang="en-US" b="0" i="0" dirty="0" err="1">
                <a:solidFill>
                  <a:srgbClr val="374151"/>
                </a:solidFill>
                <a:effectLst/>
                <a:latin typeface="Söhne"/>
              </a:rPr>
              <a:t>BiDAF</a:t>
            </a:r>
            <a:r>
              <a:rPr lang="en-US" b="0" i="0" dirty="0">
                <a:solidFill>
                  <a:srgbClr val="374151"/>
                </a:solidFill>
                <a:effectLst/>
                <a:latin typeface="Söhne"/>
              </a:rPr>
              <a:t> model is based on deep learning techniques and focuses on bidirectional attention mechanisms to better understand and process textual data, particularly for tasks like reading comprehension and question answering.</a:t>
            </a:r>
          </a:p>
          <a:p>
            <a:endParaRPr lang="en-US" dirty="0"/>
          </a:p>
        </p:txBody>
      </p:sp>
    </p:spTree>
    <p:extLst>
      <p:ext uri="{BB962C8B-B14F-4D97-AF65-F5344CB8AC3E}">
        <p14:creationId xmlns:p14="http://schemas.microsoft.com/office/powerpoint/2010/main" val="1490915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E44F-4679-EB40-D703-933E692C6462}"/>
              </a:ext>
            </a:extLst>
          </p:cNvPr>
          <p:cNvSpPr>
            <a:spLocks noGrp="1"/>
          </p:cNvSpPr>
          <p:nvPr>
            <p:ph type="title"/>
          </p:nvPr>
        </p:nvSpPr>
        <p:spPr/>
        <p:txBody>
          <a:bodyPr>
            <a:normAutofit fontScale="90000"/>
          </a:bodyPr>
          <a:lstStyle/>
          <a:p>
            <a:r>
              <a:rPr lang="en-US" b="0" i="0" dirty="0">
                <a:solidFill>
                  <a:srgbClr val="374151"/>
                </a:solidFill>
                <a:effectLst/>
                <a:latin typeface="Söhne"/>
              </a:rPr>
              <a:t>Here's an overview of the key components and workings of the </a:t>
            </a:r>
            <a:r>
              <a:rPr lang="en-US" b="0" i="0" dirty="0" err="1">
                <a:solidFill>
                  <a:srgbClr val="374151"/>
                </a:solidFill>
                <a:effectLst/>
                <a:latin typeface="Söhne"/>
              </a:rPr>
              <a:t>BiDAF</a:t>
            </a:r>
            <a:r>
              <a:rPr lang="en-US" b="0" i="0" dirty="0">
                <a:solidFill>
                  <a:srgbClr val="374151"/>
                </a:solidFill>
                <a:effectLst/>
                <a:latin typeface="Söhne"/>
              </a:rPr>
              <a:t> model:</a:t>
            </a:r>
            <a:br>
              <a:rPr lang="en-US" b="0" i="0" dirty="0">
                <a:solidFill>
                  <a:srgbClr val="374151"/>
                </a:solidFill>
                <a:effectLst/>
                <a:latin typeface="Söhne"/>
              </a:rPr>
            </a:br>
            <a:endParaRPr lang="en-US" dirty="0"/>
          </a:p>
        </p:txBody>
      </p:sp>
      <p:sp>
        <p:nvSpPr>
          <p:cNvPr id="3" name="Content Placeholder 2">
            <a:extLst>
              <a:ext uri="{FF2B5EF4-FFF2-40B4-BE49-F238E27FC236}">
                <a16:creationId xmlns:a16="http://schemas.microsoft.com/office/drawing/2014/main" id="{20F27F45-7849-C957-5CA0-C21A17B3AD45}"/>
              </a:ext>
            </a:extLst>
          </p:cNvPr>
          <p:cNvSpPr>
            <a:spLocks noGrp="1"/>
          </p:cNvSpPr>
          <p:nvPr>
            <p:ph idx="1"/>
          </p:nvPr>
        </p:nvSpPr>
        <p:spPr/>
        <p:txBody>
          <a:bodyPr>
            <a:normAutofit fontScale="92500" lnSpcReduction="10000"/>
          </a:bodyPr>
          <a:lstStyle/>
          <a:p>
            <a:pPr algn="l">
              <a:buFont typeface="+mj-lt"/>
              <a:buAutoNum type="arabicPeriod"/>
            </a:pPr>
            <a:r>
              <a:rPr lang="en-US" b="1" i="0" dirty="0">
                <a:solidFill>
                  <a:srgbClr val="374151"/>
                </a:solidFill>
                <a:effectLst/>
                <a:latin typeface="Söhne"/>
              </a:rPr>
              <a:t>Word Embeddings:</a:t>
            </a:r>
            <a:r>
              <a:rPr lang="en-US" b="0" i="0" dirty="0">
                <a:solidFill>
                  <a:srgbClr val="374151"/>
                </a:solidFill>
                <a:effectLst/>
                <a:latin typeface="Söhne"/>
              </a:rPr>
              <a:t> </a:t>
            </a:r>
            <a:r>
              <a:rPr lang="en-US" b="0" i="0" dirty="0" err="1">
                <a:solidFill>
                  <a:srgbClr val="374151"/>
                </a:solidFill>
                <a:effectLst/>
                <a:latin typeface="Söhne"/>
              </a:rPr>
              <a:t>BiDAF</a:t>
            </a:r>
            <a:r>
              <a:rPr lang="en-US" b="0" i="0" dirty="0">
                <a:solidFill>
                  <a:srgbClr val="374151"/>
                </a:solidFill>
                <a:effectLst/>
                <a:latin typeface="Söhne"/>
              </a:rPr>
              <a:t> starts by representing words as dense vectors called embeddings. These embeddings capture semantic and contextual information about words in a continuous vector space.</a:t>
            </a:r>
          </a:p>
          <a:p>
            <a:pPr algn="l">
              <a:buFont typeface="+mj-lt"/>
              <a:buAutoNum type="arabicPeriod"/>
            </a:pPr>
            <a:r>
              <a:rPr lang="en-US" b="1" i="0" dirty="0">
                <a:solidFill>
                  <a:srgbClr val="374151"/>
                </a:solidFill>
                <a:effectLst/>
                <a:latin typeface="Söhne"/>
              </a:rPr>
              <a:t>Character Embeddings:</a:t>
            </a:r>
            <a:r>
              <a:rPr lang="en-US" b="0" i="0" dirty="0">
                <a:solidFill>
                  <a:srgbClr val="374151"/>
                </a:solidFill>
                <a:effectLst/>
                <a:latin typeface="Söhne"/>
              </a:rPr>
              <a:t> It also utilizes character-level representations to capture morphological information, especially for rare or out-of-vocabulary words.</a:t>
            </a:r>
          </a:p>
          <a:p>
            <a:pPr algn="l">
              <a:buFont typeface="+mj-lt"/>
              <a:buAutoNum type="arabicPeriod"/>
            </a:pPr>
            <a:r>
              <a:rPr lang="en-US" b="1" i="0" dirty="0" err="1">
                <a:solidFill>
                  <a:srgbClr val="374151"/>
                </a:solidFill>
                <a:effectLst/>
                <a:latin typeface="Söhne"/>
              </a:rPr>
              <a:t>BiLSTM</a:t>
            </a:r>
            <a:r>
              <a:rPr lang="en-US" b="1" i="0" dirty="0">
                <a:solidFill>
                  <a:srgbClr val="374151"/>
                </a:solidFill>
                <a:effectLst/>
                <a:latin typeface="Söhne"/>
              </a:rPr>
              <a:t> (Bidirectional Long Short-Term Memory):</a:t>
            </a:r>
            <a:r>
              <a:rPr lang="en-US" b="0" i="0" dirty="0">
                <a:solidFill>
                  <a:srgbClr val="374151"/>
                </a:solidFill>
                <a:effectLst/>
                <a:latin typeface="Söhne"/>
              </a:rPr>
              <a:t> </a:t>
            </a:r>
            <a:r>
              <a:rPr lang="en-US" b="0" i="0" dirty="0" err="1">
                <a:solidFill>
                  <a:srgbClr val="374151"/>
                </a:solidFill>
                <a:effectLst/>
                <a:latin typeface="Söhne"/>
              </a:rPr>
              <a:t>BiDAF</a:t>
            </a:r>
            <a:r>
              <a:rPr lang="en-US" b="0" i="0" dirty="0">
                <a:solidFill>
                  <a:srgbClr val="374151"/>
                </a:solidFill>
                <a:effectLst/>
                <a:latin typeface="Söhne"/>
              </a:rPr>
              <a:t> employs a bidirectional LSTM network to model the context from both directions (forward and backward). This allows the model to capture contextual information by processing the input sequence in both forward and backward directions.</a:t>
            </a:r>
          </a:p>
          <a:p>
            <a:endParaRPr lang="en-US" dirty="0"/>
          </a:p>
        </p:txBody>
      </p:sp>
    </p:spTree>
    <p:extLst>
      <p:ext uri="{BB962C8B-B14F-4D97-AF65-F5344CB8AC3E}">
        <p14:creationId xmlns:p14="http://schemas.microsoft.com/office/powerpoint/2010/main" val="16035226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B8F01-01E6-6BA1-746E-F08BEB90580D}"/>
              </a:ext>
            </a:extLst>
          </p:cNvPr>
          <p:cNvSpPr>
            <a:spLocks noGrp="1"/>
          </p:cNvSpPr>
          <p:nvPr>
            <p:ph type="title"/>
          </p:nvPr>
        </p:nvSpPr>
        <p:spPr/>
        <p:txBody>
          <a:bodyPr/>
          <a:lstStyle/>
          <a:p>
            <a:r>
              <a:rPr lang="en-US"/>
              <a:t>Continuation:</a:t>
            </a:r>
          </a:p>
        </p:txBody>
      </p:sp>
      <p:sp>
        <p:nvSpPr>
          <p:cNvPr id="3" name="Content Placeholder 2">
            <a:extLst>
              <a:ext uri="{FF2B5EF4-FFF2-40B4-BE49-F238E27FC236}">
                <a16:creationId xmlns:a16="http://schemas.microsoft.com/office/drawing/2014/main" id="{752639FA-91C6-0EFF-8136-A2E2840F85CB}"/>
              </a:ext>
            </a:extLst>
          </p:cNvPr>
          <p:cNvSpPr>
            <a:spLocks noGrp="1"/>
          </p:cNvSpPr>
          <p:nvPr>
            <p:ph idx="1"/>
          </p:nvPr>
        </p:nvSpPr>
        <p:spPr/>
        <p:txBody>
          <a:bodyPr>
            <a:normAutofit fontScale="77500" lnSpcReduction="20000"/>
          </a:bodyPr>
          <a:lstStyle/>
          <a:p>
            <a:pPr algn="l"/>
            <a:r>
              <a:rPr lang="en-US" b="1" i="0" dirty="0">
                <a:solidFill>
                  <a:srgbClr val="374151"/>
                </a:solidFill>
                <a:effectLst/>
                <a:latin typeface="Söhne"/>
              </a:rPr>
              <a:t>4. Attention Mechanism:</a:t>
            </a:r>
            <a:r>
              <a:rPr lang="en-US" b="0" i="0" dirty="0">
                <a:solidFill>
                  <a:srgbClr val="374151"/>
                </a:solidFill>
                <a:effectLst/>
                <a:latin typeface="Söhne"/>
              </a:rPr>
              <a:t> The key innovation of </a:t>
            </a:r>
            <a:r>
              <a:rPr lang="en-US" b="0" i="0" dirty="0" err="1">
                <a:solidFill>
                  <a:srgbClr val="374151"/>
                </a:solidFill>
                <a:effectLst/>
                <a:latin typeface="Söhne"/>
              </a:rPr>
              <a:t>BiDAF</a:t>
            </a:r>
            <a:r>
              <a:rPr lang="en-US" b="0" i="0" dirty="0">
                <a:solidFill>
                  <a:srgbClr val="374151"/>
                </a:solidFill>
                <a:effectLst/>
                <a:latin typeface="Söhne"/>
              </a:rPr>
              <a:t> is the attention mechanism, which enables the model to focus on relevant parts of the text when answering questions. It uses attention weights to determine the importance of each word in the context with respect to the question.</a:t>
            </a:r>
          </a:p>
          <a:p>
            <a:pPr algn="l"/>
            <a:r>
              <a:rPr lang="en-US" b="1" i="0" dirty="0">
                <a:solidFill>
                  <a:srgbClr val="374151"/>
                </a:solidFill>
                <a:effectLst/>
                <a:latin typeface="Söhne"/>
              </a:rPr>
              <a:t>5. Modeling Layer:</a:t>
            </a:r>
            <a:r>
              <a:rPr lang="en-US" b="0" i="0" dirty="0">
                <a:solidFill>
                  <a:srgbClr val="374151"/>
                </a:solidFill>
                <a:effectLst/>
                <a:latin typeface="Söhne"/>
              </a:rPr>
              <a:t> </a:t>
            </a:r>
            <a:r>
              <a:rPr lang="en-US" b="0" i="0" dirty="0" err="1">
                <a:solidFill>
                  <a:srgbClr val="374151"/>
                </a:solidFill>
                <a:effectLst/>
                <a:latin typeface="Söhne"/>
              </a:rPr>
              <a:t>BiDAF</a:t>
            </a:r>
            <a:r>
              <a:rPr lang="en-US" b="0" i="0" dirty="0">
                <a:solidFill>
                  <a:srgbClr val="374151"/>
                </a:solidFill>
                <a:effectLst/>
                <a:latin typeface="Söhne"/>
              </a:rPr>
              <a:t> combines information from different LSTM layers and attention mechanisms to create a more comprehensive understanding of the text. This modeling layer refines the contextual information obtained from the attention mechanism.</a:t>
            </a:r>
          </a:p>
          <a:p>
            <a:pPr algn="l"/>
            <a:r>
              <a:rPr lang="en-US" b="1" i="0" dirty="0">
                <a:solidFill>
                  <a:srgbClr val="374151"/>
                </a:solidFill>
                <a:effectLst/>
                <a:latin typeface="Söhne"/>
              </a:rPr>
              <a:t>6. Output Layer:</a:t>
            </a:r>
            <a:r>
              <a:rPr lang="en-US" b="0" i="0" dirty="0">
                <a:solidFill>
                  <a:srgbClr val="374151"/>
                </a:solidFill>
                <a:effectLst/>
                <a:latin typeface="Söhne"/>
              </a:rPr>
              <a:t> Finally, the model produces an output by predicting the start and end positions of the answer span within the given passage. It selects the span of text that is most likely to answer the question.</a:t>
            </a:r>
          </a:p>
          <a:p>
            <a:br>
              <a:rPr lang="en-US" dirty="0"/>
            </a:br>
            <a:endParaRPr lang="en-US" dirty="0"/>
          </a:p>
        </p:txBody>
      </p:sp>
    </p:spTree>
    <p:extLst>
      <p:ext uri="{BB962C8B-B14F-4D97-AF65-F5344CB8AC3E}">
        <p14:creationId xmlns:p14="http://schemas.microsoft.com/office/powerpoint/2010/main" val="17079983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8DAEC4-86F1-77E5-8406-2368AD045E20}"/>
              </a:ext>
            </a:extLst>
          </p:cNvPr>
          <p:cNvSpPr>
            <a:spLocks noGrp="1"/>
          </p:cNvSpPr>
          <p:nvPr>
            <p:ph type="title"/>
          </p:nvPr>
        </p:nvSpPr>
        <p:spPr>
          <a:xfrm flipV="1">
            <a:off x="761801" y="-1425827"/>
            <a:ext cx="9906799" cy="1072137"/>
          </a:xfrm>
        </p:spPr>
        <p:txBody>
          <a:bodyPr>
            <a:normAutofit/>
          </a:bodyPr>
          <a:lstStyle/>
          <a:p>
            <a:endParaRPr lang="en-US" dirty="0"/>
          </a:p>
        </p:txBody>
      </p:sp>
      <p:pic>
        <p:nvPicPr>
          <p:cNvPr id="7" name="Graphic 6" descr="Handshake">
            <a:extLst>
              <a:ext uri="{FF2B5EF4-FFF2-40B4-BE49-F238E27FC236}">
                <a16:creationId xmlns:a16="http://schemas.microsoft.com/office/drawing/2014/main" id="{C8DC84ED-A83F-3C9F-29A2-D6455B57D7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1400175"/>
            <a:ext cx="3427516" cy="4598842"/>
          </a:xfrm>
          <a:prstGeom prst="rect">
            <a:avLst/>
          </a:prstGeom>
        </p:spPr>
      </p:pic>
      <p:sp>
        <p:nvSpPr>
          <p:cNvPr id="3" name="Content Placeholder 2">
            <a:extLst>
              <a:ext uri="{FF2B5EF4-FFF2-40B4-BE49-F238E27FC236}">
                <a16:creationId xmlns:a16="http://schemas.microsoft.com/office/drawing/2014/main" id="{5ACFD0B2-C134-E7A5-737E-74B408766984}"/>
              </a:ext>
            </a:extLst>
          </p:cNvPr>
          <p:cNvSpPr>
            <a:spLocks noGrp="1"/>
          </p:cNvSpPr>
          <p:nvPr>
            <p:ph idx="1"/>
          </p:nvPr>
        </p:nvSpPr>
        <p:spPr>
          <a:xfrm>
            <a:off x="6547560" y="1628209"/>
            <a:ext cx="4119258" cy="3601581"/>
          </a:xfrm>
        </p:spPr>
        <p:txBody>
          <a:bodyPr anchor="ctr">
            <a:normAutofit/>
          </a:bodyPr>
          <a:lstStyle/>
          <a:p>
            <a:r>
              <a:rPr lang="en-US" sz="3600" dirty="0"/>
              <a:t>Thank you.</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61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6EFD0-E53A-8927-A822-27B4BF60A4EC}"/>
              </a:ext>
            </a:extLst>
          </p:cNvPr>
          <p:cNvSpPr>
            <a:spLocks noGrp="1"/>
          </p:cNvSpPr>
          <p:nvPr>
            <p:ph type="title"/>
          </p:nvPr>
        </p:nvSpPr>
        <p:spPr/>
        <p:txBody>
          <a:bodyPr/>
          <a:lstStyle/>
          <a:p>
            <a:r>
              <a:rPr lang="en-US" dirty="0"/>
              <a:t>Example of WordNet</a:t>
            </a:r>
          </a:p>
        </p:txBody>
      </p:sp>
      <p:sp>
        <p:nvSpPr>
          <p:cNvPr id="3" name="Content Placeholder 2">
            <a:extLst>
              <a:ext uri="{FF2B5EF4-FFF2-40B4-BE49-F238E27FC236}">
                <a16:creationId xmlns:a16="http://schemas.microsoft.com/office/drawing/2014/main" id="{C56B2A0E-B0F5-81A5-80F7-D455DC4A3A35}"/>
              </a:ext>
            </a:extLst>
          </p:cNvPr>
          <p:cNvSpPr>
            <a:spLocks noGrp="1"/>
          </p:cNvSpPr>
          <p:nvPr>
            <p:ph idx="1"/>
          </p:nvPr>
        </p:nvSpPr>
        <p:spPr/>
        <p:txBody>
          <a:bodyPr>
            <a:normAutofit/>
          </a:bodyPr>
          <a:lstStyle/>
          <a:p>
            <a:r>
              <a:rPr lang="en-US" b="1" dirty="0">
                <a:effectLst/>
              </a:rPr>
              <a:t>Word</a:t>
            </a:r>
            <a:r>
              <a:rPr lang="en-US" dirty="0">
                <a:effectLst/>
              </a:rPr>
              <a:t>: "Car"</a:t>
            </a:r>
          </a:p>
          <a:p>
            <a:r>
              <a:rPr lang="en-US" b="1" i="0" dirty="0">
                <a:solidFill>
                  <a:srgbClr val="374151"/>
                </a:solidFill>
                <a:effectLst/>
                <a:latin typeface="Söhne"/>
              </a:rPr>
              <a:t>1</a:t>
            </a:r>
            <a:r>
              <a:rPr lang="en-US" b="0" i="0" dirty="0">
                <a:solidFill>
                  <a:srgbClr val="374151"/>
                </a:solidFill>
                <a:effectLst/>
                <a:latin typeface="Söhne"/>
              </a:rPr>
              <a:t>: "Car" as an Automobile</a:t>
            </a:r>
          </a:p>
          <a:p>
            <a:pPr marL="742950" lvl="1" indent="-285750">
              <a:buFont typeface="+mj-lt"/>
              <a:buAutoNum type="arabicPeriod"/>
            </a:pPr>
            <a:r>
              <a:rPr lang="en-US" b="0" i="0" dirty="0">
                <a:solidFill>
                  <a:srgbClr val="374151"/>
                </a:solidFill>
                <a:effectLst/>
                <a:latin typeface="Söhne"/>
              </a:rPr>
              <a:t>Synonyms: automobile, motorcar, machine, motor vehicle</a:t>
            </a:r>
          </a:p>
          <a:p>
            <a:pPr marL="742950" lvl="1" indent="-285750">
              <a:buFont typeface="+mj-lt"/>
              <a:buAutoNum type="arabicPeriod"/>
            </a:pPr>
            <a:r>
              <a:rPr lang="en-US" b="0" i="0" dirty="0">
                <a:solidFill>
                  <a:srgbClr val="374151"/>
                </a:solidFill>
                <a:effectLst/>
                <a:latin typeface="Söhne"/>
              </a:rPr>
              <a:t>Hypernym (more general term): vehicle</a:t>
            </a:r>
          </a:p>
          <a:p>
            <a:pPr marL="742950" lvl="1" indent="-285750">
              <a:buFont typeface="+mj-lt"/>
              <a:buAutoNum type="arabicPeriod"/>
            </a:pPr>
            <a:r>
              <a:rPr lang="en-US" b="0" i="0" dirty="0">
                <a:solidFill>
                  <a:srgbClr val="374151"/>
                </a:solidFill>
                <a:effectLst/>
                <a:latin typeface="Söhne"/>
              </a:rPr>
              <a:t>Hyponyms (more specific terms): sedan, SUV, truck, convertible, etc.</a:t>
            </a:r>
          </a:p>
          <a:p>
            <a:pPr marL="742950" lvl="1" indent="-285750">
              <a:buFont typeface="+mj-lt"/>
              <a:buAutoNum type="arabicPeriod"/>
            </a:pPr>
            <a:r>
              <a:rPr lang="en-US" b="0" i="0" dirty="0">
                <a:solidFill>
                  <a:srgbClr val="374151"/>
                </a:solidFill>
                <a:effectLst/>
                <a:latin typeface="Söhne"/>
              </a:rPr>
              <a:t>Part Meronyms (parts of a car): wheel, engine, windshield, etc.</a:t>
            </a:r>
          </a:p>
          <a:p>
            <a:endParaRPr lang="en-US" b="0" i="0" dirty="0">
              <a:solidFill>
                <a:srgbClr val="374151"/>
              </a:solidFill>
              <a:effectLst/>
              <a:latin typeface="Söhne"/>
            </a:endParaRPr>
          </a:p>
          <a:p>
            <a:endParaRPr lang="en-US" dirty="0"/>
          </a:p>
        </p:txBody>
      </p:sp>
    </p:spTree>
    <p:extLst>
      <p:ext uri="{BB962C8B-B14F-4D97-AF65-F5344CB8AC3E}">
        <p14:creationId xmlns:p14="http://schemas.microsoft.com/office/powerpoint/2010/main" val="223592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0068C-2EE0-475E-DEBC-FC1C81DC1C4D}"/>
              </a:ext>
            </a:extLst>
          </p:cNvPr>
          <p:cNvSpPr>
            <a:spLocks noGrp="1"/>
          </p:cNvSpPr>
          <p:nvPr>
            <p:ph type="title"/>
          </p:nvPr>
        </p:nvSpPr>
        <p:spPr/>
        <p:txBody>
          <a:bodyPr/>
          <a:lstStyle/>
          <a:p>
            <a:r>
              <a:rPr lang="en-US" dirty="0"/>
              <a:t>Problems with WordNet</a:t>
            </a:r>
          </a:p>
        </p:txBody>
      </p:sp>
      <p:sp>
        <p:nvSpPr>
          <p:cNvPr id="3" name="Content Placeholder 2">
            <a:extLst>
              <a:ext uri="{FF2B5EF4-FFF2-40B4-BE49-F238E27FC236}">
                <a16:creationId xmlns:a16="http://schemas.microsoft.com/office/drawing/2014/main" id="{64F963FA-4AFC-235B-113A-619A265409B1}"/>
              </a:ext>
            </a:extLst>
          </p:cNvPr>
          <p:cNvSpPr>
            <a:spLocks noGrp="1"/>
          </p:cNvSpPr>
          <p:nvPr>
            <p:ph idx="1"/>
          </p:nvPr>
        </p:nvSpPr>
        <p:spPr/>
        <p:txBody>
          <a:bodyPr/>
          <a:lstStyle/>
          <a:p>
            <a:r>
              <a:rPr lang="en-US" b="1" i="0" dirty="0">
                <a:effectLst/>
                <a:latin typeface="Söhne"/>
              </a:rPr>
              <a:t>Limited Language Coverage</a:t>
            </a:r>
            <a:r>
              <a:rPr lang="en-US" b="0" i="0" dirty="0">
                <a:solidFill>
                  <a:srgbClr val="374151"/>
                </a:solidFill>
                <a:effectLst/>
                <a:latin typeface="Söhne"/>
              </a:rPr>
              <a:t>: WordNet provides extensive coverage for English words but may lack comprehensive support for other languages.</a:t>
            </a:r>
          </a:p>
          <a:p>
            <a:r>
              <a:rPr lang="en-US" b="1" i="0" dirty="0">
                <a:effectLst/>
                <a:latin typeface="Söhne"/>
              </a:rPr>
              <a:t>Word Sense </a:t>
            </a:r>
            <a:r>
              <a:rPr lang="en-US" b="1" i="0" dirty="0" err="1">
                <a:effectLst/>
                <a:latin typeface="Söhne"/>
              </a:rPr>
              <a:t>Ambiguity</a:t>
            </a:r>
            <a:r>
              <a:rPr lang="en-US" b="0" i="0" dirty="0" err="1">
                <a:solidFill>
                  <a:srgbClr val="374151"/>
                </a:solidFill>
                <a:effectLst/>
                <a:latin typeface="Söhne"/>
              </a:rPr>
              <a:t>:The</a:t>
            </a:r>
            <a:r>
              <a:rPr lang="en-US" b="0" i="0" dirty="0">
                <a:solidFill>
                  <a:srgbClr val="374151"/>
                </a:solidFill>
                <a:effectLst/>
                <a:latin typeface="Söhne"/>
              </a:rPr>
              <a:t> word "bank" can mean a financial institution or the side of a river, depending on context.</a:t>
            </a:r>
            <a:endParaRPr lang="en-US" dirty="0">
              <a:solidFill>
                <a:srgbClr val="374151"/>
              </a:solidFill>
              <a:latin typeface="Söhne"/>
            </a:endParaRPr>
          </a:p>
          <a:p>
            <a:r>
              <a:rPr lang="en-US" b="1" i="0" dirty="0">
                <a:effectLst/>
                <a:latin typeface="Söhne"/>
              </a:rPr>
              <a:t>Lack of Semantic Nuances</a:t>
            </a:r>
            <a:r>
              <a:rPr lang="en-US" b="0" i="0" dirty="0">
                <a:solidFill>
                  <a:srgbClr val="374151"/>
                </a:solidFill>
                <a:effectLst/>
                <a:latin typeface="Söhne"/>
              </a:rPr>
              <a:t>: It may not distinguish between the subtle differences in synonyms like "happy" and "joyful."</a:t>
            </a:r>
            <a:endParaRPr lang="en-US" dirty="0"/>
          </a:p>
        </p:txBody>
      </p:sp>
    </p:spTree>
    <p:extLst>
      <p:ext uri="{BB962C8B-B14F-4D97-AF65-F5344CB8AC3E}">
        <p14:creationId xmlns:p14="http://schemas.microsoft.com/office/powerpoint/2010/main" val="112687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6111-0643-1437-2953-A8B5F0825A5D}"/>
              </a:ext>
            </a:extLst>
          </p:cNvPr>
          <p:cNvSpPr>
            <a:spLocks noGrp="1"/>
          </p:cNvSpPr>
          <p:nvPr>
            <p:ph type="title"/>
          </p:nvPr>
        </p:nvSpPr>
        <p:spPr/>
        <p:txBody>
          <a:bodyPr>
            <a:normAutofit fontScale="90000"/>
          </a:bodyPr>
          <a:lstStyle/>
          <a:p>
            <a:r>
              <a:rPr lang="en-US" dirty="0"/>
              <a:t>2 model variant: </a:t>
            </a:r>
            <a:r>
              <a:rPr lang="en-US" b="1" i="0" dirty="0"/>
              <a:t>Sara likes to play tennis</a:t>
            </a:r>
            <a:br>
              <a:rPr lang="en-US" dirty="0"/>
            </a:br>
            <a:endParaRPr lang="en-US" dirty="0"/>
          </a:p>
        </p:txBody>
      </p:sp>
      <p:sp>
        <p:nvSpPr>
          <p:cNvPr id="3" name="Content Placeholder 2">
            <a:extLst>
              <a:ext uri="{FF2B5EF4-FFF2-40B4-BE49-F238E27FC236}">
                <a16:creationId xmlns:a16="http://schemas.microsoft.com/office/drawing/2014/main" id="{284C1D38-83BB-2997-E01C-2AAB252504E3}"/>
              </a:ext>
            </a:extLst>
          </p:cNvPr>
          <p:cNvSpPr>
            <a:spLocks noGrp="1"/>
          </p:cNvSpPr>
          <p:nvPr>
            <p:ph idx="1"/>
          </p:nvPr>
        </p:nvSpPr>
        <p:spPr/>
        <p:txBody>
          <a:bodyPr/>
          <a:lstStyle/>
          <a:p>
            <a:pPr algn="l"/>
            <a:r>
              <a:rPr lang="en-US" b="1" i="0" dirty="0">
                <a:solidFill>
                  <a:srgbClr val="374151"/>
                </a:solidFill>
                <a:effectLst/>
                <a:latin typeface="Söhne"/>
              </a:rPr>
              <a:t>Continuous Bag of Words (CBOW) Model:</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CBOW, the model predicts a target word based on its context (surrounding words).</a:t>
            </a:r>
          </a:p>
          <a:p>
            <a:pPr algn="l">
              <a:buFont typeface="Arial" panose="020B0604020202020204" pitchFamily="34" charset="0"/>
              <a:buChar char="•"/>
            </a:pPr>
            <a:r>
              <a:rPr lang="en-US" b="0" i="0" dirty="0">
                <a:solidFill>
                  <a:srgbClr val="374151"/>
                </a:solidFill>
                <a:effectLst/>
                <a:latin typeface="Söhne"/>
              </a:rPr>
              <a:t>Example: Given the context ["Sara", "to", "play"], predict the target word "likes."</a:t>
            </a:r>
          </a:p>
          <a:p>
            <a:pPr algn="l"/>
            <a:r>
              <a:rPr lang="en-US" b="1" i="0" dirty="0">
                <a:solidFill>
                  <a:srgbClr val="374151"/>
                </a:solidFill>
                <a:effectLst/>
                <a:latin typeface="Söhne"/>
              </a:rPr>
              <a:t>Skip-Gram Model:</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In the Skip-Gram model, the goal is to predict context words given a target word.</a:t>
            </a:r>
          </a:p>
          <a:p>
            <a:pPr algn="l">
              <a:buFont typeface="Arial" panose="020B0604020202020204" pitchFamily="34" charset="0"/>
              <a:buChar char="•"/>
            </a:pPr>
            <a:r>
              <a:rPr lang="en-US" b="0" i="0" dirty="0">
                <a:solidFill>
                  <a:srgbClr val="374151"/>
                </a:solidFill>
                <a:effectLst/>
                <a:latin typeface="Söhne"/>
              </a:rPr>
              <a:t>Example: Given the target word "likes," predict the context words ["Sara", "to", "play"].</a:t>
            </a:r>
          </a:p>
          <a:p>
            <a:endParaRPr lang="en-US" dirty="0"/>
          </a:p>
        </p:txBody>
      </p:sp>
    </p:spTree>
    <p:extLst>
      <p:ext uri="{BB962C8B-B14F-4D97-AF65-F5344CB8AC3E}">
        <p14:creationId xmlns:p14="http://schemas.microsoft.com/office/powerpoint/2010/main" val="636718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A00C-F876-FA49-ED4B-6E3217456383}"/>
              </a:ext>
            </a:extLst>
          </p:cNvPr>
          <p:cNvSpPr>
            <a:spLocks noGrp="1"/>
          </p:cNvSpPr>
          <p:nvPr>
            <p:ph type="title"/>
          </p:nvPr>
        </p:nvSpPr>
        <p:spPr>
          <a:xfrm>
            <a:off x="761801" y="858982"/>
            <a:ext cx="10111983" cy="1515728"/>
          </a:xfrm>
        </p:spPr>
        <p:txBody>
          <a:bodyPr>
            <a:normAutofit/>
          </a:bodyPr>
          <a:lstStyle/>
          <a:p>
            <a:r>
              <a:rPr lang="en-US" b="1" i="0" dirty="0">
                <a:effectLst/>
                <a:latin typeface="Söhne"/>
              </a:rPr>
              <a:t>What is Glove?</a:t>
            </a:r>
            <a:br>
              <a:rPr lang="en-US" b="0" i="0" dirty="0">
                <a:effectLst/>
                <a:latin typeface="Söhne"/>
              </a:rPr>
            </a:br>
            <a:endParaRPr lang="en-US" dirty="0"/>
          </a:p>
        </p:txBody>
      </p:sp>
      <p:sp>
        <p:nvSpPr>
          <p:cNvPr id="18" name="Content Placeholder 2">
            <a:extLst>
              <a:ext uri="{FF2B5EF4-FFF2-40B4-BE49-F238E27FC236}">
                <a16:creationId xmlns:a16="http://schemas.microsoft.com/office/drawing/2014/main" id="{B5E0DAE6-B20B-2621-104B-454DEB136209}"/>
              </a:ext>
            </a:extLst>
          </p:cNvPr>
          <p:cNvSpPr>
            <a:spLocks noGrp="1"/>
          </p:cNvSpPr>
          <p:nvPr>
            <p:ph idx="1"/>
          </p:nvPr>
        </p:nvSpPr>
        <p:spPr>
          <a:xfrm>
            <a:off x="142875" y="2980525"/>
            <a:ext cx="10568664" cy="3259554"/>
          </a:xfrm>
        </p:spPr>
        <p:txBody>
          <a:bodyPr>
            <a:noAutofit/>
          </a:bodyPr>
          <a:lstStyle/>
          <a:p>
            <a:pPr marL="742950" lvl="1" indent="-285750">
              <a:lnSpc>
                <a:spcPct val="100000"/>
              </a:lnSpc>
              <a:buFont typeface="Arial" panose="020B0604020202020204" pitchFamily="34" charset="0"/>
              <a:buChar char="•"/>
            </a:pPr>
            <a:r>
              <a:rPr lang="en-US" sz="1800" b="0" i="0" dirty="0">
                <a:solidFill>
                  <a:srgbClr val="374151"/>
                </a:solidFill>
                <a:effectLst/>
                <a:latin typeface="Söhne"/>
              </a:rPr>
              <a:t> </a:t>
            </a:r>
            <a:r>
              <a:rPr lang="en-US" sz="1800" b="0" i="0" dirty="0" err="1">
                <a:solidFill>
                  <a:srgbClr val="374151"/>
                </a:solidFill>
                <a:effectLst/>
                <a:latin typeface="Söhne"/>
              </a:rPr>
              <a:t>GloVe</a:t>
            </a:r>
            <a:r>
              <a:rPr lang="en-US" sz="1800" b="0" i="0" dirty="0">
                <a:solidFill>
                  <a:srgbClr val="374151"/>
                </a:solidFill>
                <a:effectLst/>
                <a:latin typeface="Söhne"/>
              </a:rPr>
              <a:t>, which stands for Global Vectors for Word Representation, is a popular technique in Natural Language Processing (NLP) for word embedding. </a:t>
            </a:r>
          </a:p>
          <a:p>
            <a:pPr marL="742950" lvl="1" indent="-285750">
              <a:lnSpc>
                <a:spcPct val="100000"/>
              </a:lnSpc>
              <a:buFont typeface="Arial" panose="020B0604020202020204" pitchFamily="34" charset="0"/>
              <a:buChar char="•"/>
            </a:pPr>
            <a:r>
              <a:rPr lang="en-US" sz="1800" dirty="0">
                <a:solidFill>
                  <a:srgbClr val="374151"/>
                </a:solidFill>
                <a:latin typeface="Söhne"/>
              </a:rPr>
              <a:t>I</a:t>
            </a:r>
            <a:r>
              <a:rPr lang="en-US" sz="1800" b="0" i="0" dirty="0">
                <a:solidFill>
                  <a:srgbClr val="374151"/>
                </a:solidFill>
                <a:effectLst/>
                <a:latin typeface="Söhne"/>
              </a:rPr>
              <a:t>t's designed to capture the global statistics of word co-occurrence.</a:t>
            </a:r>
          </a:p>
          <a:p>
            <a:pPr marL="742950" lvl="1" indent="-285750">
              <a:lnSpc>
                <a:spcPct val="100000"/>
              </a:lnSpc>
              <a:buFont typeface="Arial" panose="020B0604020202020204" pitchFamily="34" charset="0"/>
              <a:buChar char="•"/>
            </a:pPr>
            <a:endParaRPr lang="en-US" sz="1800" dirty="0">
              <a:solidFill>
                <a:srgbClr val="374151"/>
              </a:solidFill>
              <a:latin typeface="Söhne"/>
            </a:endParaRPr>
          </a:p>
          <a:p>
            <a:pPr marL="457200" lvl="1">
              <a:lnSpc>
                <a:spcPct val="100000"/>
              </a:lnSpc>
            </a:pPr>
            <a:r>
              <a:rPr lang="en-US" sz="1800" b="1" i="0" dirty="0">
                <a:effectLst/>
                <a:latin typeface="Söhne"/>
              </a:rPr>
              <a:t>How Does </a:t>
            </a:r>
            <a:r>
              <a:rPr lang="en-US" sz="1800" b="1" i="0" dirty="0" err="1">
                <a:effectLst/>
                <a:latin typeface="Söhne"/>
              </a:rPr>
              <a:t>GloVe</a:t>
            </a:r>
            <a:r>
              <a:rPr lang="en-US" sz="1800" b="1" i="0" dirty="0">
                <a:effectLst/>
                <a:latin typeface="Söhne"/>
              </a:rPr>
              <a:t> Work?</a:t>
            </a:r>
            <a:endParaRPr lang="en-US" sz="1800" b="0" i="0" dirty="0">
              <a:solidFill>
                <a:srgbClr val="374151"/>
              </a:solidFill>
              <a:effectLst/>
              <a:latin typeface="Söhne"/>
            </a:endParaRPr>
          </a:p>
          <a:p>
            <a:pPr marL="742950" lvl="1" indent="-285750">
              <a:lnSpc>
                <a:spcPct val="100000"/>
              </a:lnSpc>
              <a:buFont typeface="Arial" panose="020B0604020202020204" pitchFamily="34" charset="0"/>
              <a:buChar char="•"/>
            </a:pPr>
            <a:r>
              <a:rPr lang="en-US" sz="1800" b="0" i="0" dirty="0" err="1">
                <a:solidFill>
                  <a:srgbClr val="374151"/>
                </a:solidFill>
                <a:effectLst/>
                <a:latin typeface="Söhne"/>
              </a:rPr>
              <a:t>GloVe</a:t>
            </a:r>
            <a:r>
              <a:rPr lang="en-US" sz="1800" b="0" i="0" dirty="0">
                <a:solidFill>
                  <a:srgbClr val="374151"/>
                </a:solidFill>
                <a:effectLst/>
                <a:latin typeface="Söhne"/>
              </a:rPr>
              <a:t> calculates word embeddings by considering the co-occurrence statistics of words in a large text corpus.</a:t>
            </a:r>
          </a:p>
          <a:p>
            <a:pPr marL="742950" lvl="1" indent="-285750">
              <a:lnSpc>
                <a:spcPct val="100000"/>
              </a:lnSpc>
              <a:buFont typeface="Arial" panose="020B0604020202020204" pitchFamily="34" charset="0"/>
              <a:buChar char="•"/>
            </a:pPr>
            <a:r>
              <a:rPr lang="en-US" sz="1800" b="0" i="0" dirty="0">
                <a:solidFill>
                  <a:srgbClr val="374151"/>
                </a:solidFill>
                <a:effectLst/>
                <a:latin typeface="Söhne"/>
              </a:rPr>
              <a:t>The key insight is that the ratio of co-occurrence probabilities for pairs of words is meaningful.</a:t>
            </a:r>
          </a:p>
          <a:p>
            <a:pPr marL="742950" lvl="1" indent="-285750">
              <a:lnSpc>
                <a:spcPct val="100000"/>
              </a:lnSpc>
              <a:buFont typeface="Arial" panose="020B0604020202020204" pitchFamily="34" charset="0"/>
              <a:buChar char="•"/>
            </a:pPr>
            <a:endParaRPr lang="en-US" sz="1800" b="0" i="0" dirty="0">
              <a:solidFill>
                <a:srgbClr val="374151"/>
              </a:solidFill>
              <a:effectLst/>
              <a:latin typeface="Söhne"/>
            </a:endParaRPr>
          </a:p>
          <a:p>
            <a:pPr marL="457200" lvl="1">
              <a:lnSpc>
                <a:spcPct val="100000"/>
              </a:lnSpc>
            </a:pPr>
            <a:endParaRPr lang="en-US" sz="1800" dirty="0"/>
          </a:p>
        </p:txBody>
      </p:sp>
    </p:spTree>
    <p:extLst>
      <p:ext uri="{BB962C8B-B14F-4D97-AF65-F5344CB8AC3E}">
        <p14:creationId xmlns:p14="http://schemas.microsoft.com/office/powerpoint/2010/main" val="1923147529"/>
      </p:ext>
    </p:extLst>
  </p:cSld>
  <p:clrMapOvr>
    <a:masterClrMapping/>
  </p:clrMapOvr>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1788</TotalTime>
  <Words>4164</Words>
  <Application>Microsoft Macintosh PowerPoint</Application>
  <PresentationFormat>Widescreen</PresentationFormat>
  <Paragraphs>249</Paragraphs>
  <Slides>57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57</vt:i4>
      </vt:variant>
    </vt:vector>
  </HeadingPairs>
  <TitlesOfParts>
    <vt:vector size="65" baseType="lpstr">
      <vt:lpstr>Arial</vt:lpstr>
      <vt:lpstr>Bierstadt</vt:lpstr>
      <vt:lpstr>Calibri</vt:lpstr>
      <vt:lpstr>Courier New</vt:lpstr>
      <vt:lpstr>Lato</vt:lpstr>
      <vt:lpstr>Montserrat</vt:lpstr>
      <vt:lpstr>Söhne</vt:lpstr>
      <vt:lpstr>BevelVTI</vt:lpstr>
      <vt:lpstr>Natural Language Processing</vt:lpstr>
      <vt:lpstr>1. Bag Of Words</vt:lpstr>
      <vt:lpstr> Steps in BoW</vt:lpstr>
      <vt:lpstr>Key points to note about the BoW model: </vt:lpstr>
      <vt:lpstr>What is WordNet?</vt:lpstr>
      <vt:lpstr>Example of WordNet</vt:lpstr>
      <vt:lpstr>Problems with WordNet</vt:lpstr>
      <vt:lpstr>2 model variant: Sara likes to play tennis </vt:lpstr>
      <vt:lpstr>What is Glove? </vt:lpstr>
      <vt:lpstr>Co-Occurrence Matrix</vt:lpstr>
      <vt:lpstr>Example of Co-Occurrence matrix  </vt:lpstr>
      <vt:lpstr>Advantage of Glove</vt:lpstr>
      <vt:lpstr>Chain Rule</vt:lpstr>
      <vt:lpstr>PowerPoint Presentation</vt:lpstr>
      <vt:lpstr>What is Language Model? </vt:lpstr>
      <vt:lpstr>  Two common types of language models are:   </vt:lpstr>
      <vt:lpstr>Issues with N-gram models</vt:lpstr>
      <vt:lpstr>Improvements over n-gram  </vt:lpstr>
      <vt:lpstr>Remaining problems:</vt:lpstr>
      <vt:lpstr>RNN </vt:lpstr>
      <vt:lpstr>RNN Advantages:</vt:lpstr>
      <vt:lpstr>RNN Disadvantages:</vt:lpstr>
      <vt:lpstr>Recap</vt:lpstr>
      <vt:lpstr>Problems with RNN?</vt:lpstr>
      <vt:lpstr>Vanishing Gradient Example:</vt:lpstr>
      <vt:lpstr>Exploding Gradient Example:</vt:lpstr>
      <vt:lpstr>PowerPoint Presentation</vt:lpstr>
      <vt:lpstr>Evaluation of Machine Translation</vt:lpstr>
      <vt:lpstr>So, is Machine Translation solved? </vt:lpstr>
      <vt:lpstr>Solution to Bottleneck problem? </vt:lpstr>
      <vt:lpstr>Seq to seq with Attention</vt:lpstr>
      <vt:lpstr>Attention benefits:</vt:lpstr>
      <vt:lpstr>PowerPoint Presentation</vt:lpstr>
      <vt:lpstr>Why Self-attention is important </vt:lpstr>
      <vt:lpstr>PowerPoint Presentation</vt:lpstr>
      <vt:lpstr>PowerPoint Presentation</vt:lpstr>
      <vt:lpstr>Key components and features of the transformer architecture: </vt:lpstr>
      <vt:lpstr>Pretraining</vt:lpstr>
      <vt:lpstr> Pretraining for three types of architecture  </vt:lpstr>
      <vt:lpstr>2. Encoders (Bidirectional Context): </vt:lpstr>
      <vt:lpstr>3. Encoder-Decoders (Hybrid Approach):</vt:lpstr>
      <vt:lpstr> </vt:lpstr>
      <vt:lpstr>"Masked language modeling"</vt:lpstr>
      <vt:lpstr>Question Answering</vt:lpstr>
      <vt:lpstr>Question answering: a taxonomy </vt:lpstr>
      <vt:lpstr>Techniques for QA in NLP: </vt:lpstr>
      <vt:lpstr>Here are some aspects: Beyond textual </vt:lpstr>
      <vt:lpstr>Stanford Question Answering Dataset (SQuAD)</vt:lpstr>
      <vt:lpstr>Key features of SQuAD include: </vt:lpstr>
      <vt:lpstr>Evaluation metrics used in the Stanford Question Answering Dataset (SQuAD)</vt:lpstr>
      <vt:lpstr>Example for EM</vt:lpstr>
      <vt:lpstr>Example for F1</vt:lpstr>
      <vt:lpstr>  Other question answering datasets  </vt:lpstr>
      <vt:lpstr>BiDAF (Bidirectional Attention Flow)</vt:lpstr>
      <vt:lpstr>Here's an overview of the key components and workings of the BiDAF model: </vt:lpstr>
      <vt:lpstr>Continuation: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Merchant, Maryam Yahayabhai</dc:creator>
  <cp:lastModifiedBy>Merchant, Maryam Yahayabhai</cp:lastModifiedBy>
  <cp:revision>11</cp:revision>
  <dcterms:created xsi:type="dcterms:W3CDTF">2023-09-07T15:15:58Z</dcterms:created>
  <dcterms:modified xsi:type="dcterms:W3CDTF">2023-12-07T23:13:06Z</dcterms:modified>
</cp:coreProperties>
</file>